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9" r:id="rId1"/>
  </p:sldMasterIdLst>
  <p:handoutMasterIdLst>
    <p:handoutMasterId r:id="rId25"/>
  </p:handoutMasterIdLst>
  <p:sldIdLst>
    <p:sldId id="269" r:id="rId2"/>
    <p:sldId id="256" r:id="rId3"/>
    <p:sldId id="257" r:id="rId4"/>
    <p:sldId id="258" r:id="rId5"/>
    <p:sldId id="273" r:id="rId6"/>
    <p:sldId id="272" r:id="rId7"/>
    <p:sldId id="274" r:id="rId8"/>
    <p:sldId id="275" r:id="rId9"/>
    <p:sldId id="277" r:id="rId10"/>
    <p:sldId id="279" r:id="rId11"/>
    <p:sldId id="278" r:id="rId12"/>
    <p:sldId id="259" r:id="rId13"/>
    <p:sldId id="270" r:id="rId14"/>
    <p:sldId id="271" r:id="rId15"/>
    <p:sldId id="260" r:id="rId16"/>
    <p:sldId id="261" r:id="rId17"/>
    <p:sldId id="262" r:id="rId18"/>
    <p:sldId id="263" r:id="rId19"/>
    <p:sldId id="268" r:id="rId20"/>
    <p:sldId id="267" r:id="rId21"/>
    <p:sldId id="280" r:id="rId22"/>
    <p:sldId id="281" r:id="rId23"/>
    <p:sldId id="28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48" autoAdjust="0"/>
    <p:restoredTop sz="87389" autoAdjust="0"/>
  </p:normalViewPr>
  <p:slideViewPr>
    <p:cSldViewPr snapToGrid="0">
      <p:cViewPr>
        <p:scale>
          <a:sx n="59" d="100"/>
          <a:sy n="59" d="100"/>
        </p:scale>
        <p:origin x="-642"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A769DC3C-75A2-4EAC-AE7F-AED625FAA1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6313F704-ABAF-423A-9982-831A6C6D57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1AD893-5EA6-4637-A22E-07177FAB1E8C}" type="datetimeFigureOut">
              <a:rPr lang="en-US" smtClean="0"/>
              <a:t>8/25/2017</a:t>
            </a:fld>
            <a:endParaRPr lang="en-US"/>
          </a:p>
        </p:txBody>
      </p:sp>
      <p:sp>
        <p:nvSpPr>
          <p:cNvPr id="4" name="Footer Placeholder 3">
            <a:extLst>
              <a:ext uri="{FF2B5EF4-FFF2-40B4-BE49-F238E27FC236}">
                <a16:creationId xmlns="" xmlns:a16="http://schemas.microsoft.com/office/drawing/2014/main" id="{F004B6F0-3205-44FA-B32D-71BA568C94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57487FA8-9B73-4D10-955F-C4F170E5A0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5079F1-E47A-4042-A2C1-C984F4F931ED}" type="slidenum">
              <a:rPr lang="en-US" smtClean="0"/>
              <a:t>‹#›</a:t>
            </a:fld>
            <a:endParaRPr lang="en-US"/>
          </a:p>
        </p:txBody>
      </p:sp>
    </p:spTree>
    <p:extLst>
      <p:ext uri="{BB962C8B-B14F-4D97-AF65-F5344CB8AC3E}">
        <p14:creationId xmlns:p14="http://schemas.microsoft.com/office/powerpoint/2010/main" val="9532743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vi-VN"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smtClean="0"/>
              <a:t>Click to edit Master subtitle style</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4922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idx="1"/>
          </p:nvPr>
        </p:nvSpPr>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60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vi-VN"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91523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Date Placeholder 4"/>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2355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vi-VN"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7" name="Date Placeholder 6"/>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330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Date Placeholder 2"/>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41919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485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vi-VN"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00386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vi-VN"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8/25/2017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468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34734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vi-VN"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t>8/25/2017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099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1"/>
            <a:ext cx="12202584"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065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smtClean="0"/>
              <a:t>Click to edit Master text styles</a:t>
            </a:r>
          </a:p>
          <a:p>
            <a:pPr lvl="1"/>
            <a:r>
              <a:rPr lang="vi-VN" smtClean="0"/>
              <a:t>Second level</a:t>
            </a:r>
          </a:p>
          <a:p>
            <a:pPr lvl="2"/>
            <a:r>
              <a:rPr lang="vi-VN" smtClean="0"/>
              <a:t>Third level</a:t>
            </a:r>
          </a:p>
          <a:p>
            <a:pPr lvl="3"/>
            <a:r>
              <a:rPr lang="vi-VN" smtClean="0"/>
              <a:t>Fourth level</a:t>
            </a:r>
          </a:p>
          <a:p>
            <a:pPr lvl="4"/>
            <a:r>
              <a:rPr lang="vi-VN"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8/25/2017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757483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url?sa=i&amp;rct=j&amp;q=&amp;esrc=s&amp;source=imgres&amp;cd=&amp;cad=rja&amp;uact=8&amp;ved=0ahUKEwjpt8W_7MXVAhVpxVQKHUL5Bn0QjRwIBw&amp;url=http://www.talentgrow.com/blog/the-surprising-truth-about-why-money-doesnt-matter-in-employ.html&amp;psig=AFQjCNELItRrMUzw2yaAS-i4J239z278IA&amp;ust=1502220130581975"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0ahUKEwjIp7iA9cXVAhXFi1QKHbmTCLgQjRwIBw&amp;url=https://nationalsafetyinc.org/2013/06/11/national-safety-week-2-employee-wellness/&amp;psig=AFQjCNG2LQ1kCbEYEis2hWm7CnZi8hdJTw&amp;ust=1502222401783958" TargetMode="External"/><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83243DA2-F16A-4294-8B0A-5D00BF7405FD}"/>
              </a:ext>
            </a:extLst>
          </p:cNvPr>
          <p:cNvPicPr>
            <a:picLocks noChangeAspect="1"/>
          </p:cNvPicPr>
          <p:nvPr/>
        </p:nvPicPr>
        <p:blipFill>
          <a:blip r:embed="rId3"/>
          <a:stretch>
            <a:fillRect/>
          </a:stretch>
        </p:blipFill>
        <p:spPr>
          <a:xfrm>
            <a:off x="0" y="119270"/>
            <a:ext cx="12192000" cy="6042992"/>
          </a:xfrm>
          <a:prstGeom prst="rect">
            <a:avLst/>
          </a:prstGeom>
        </p:spPr>
      </p:pic>
      <p:pic>
        <p:nvPicPr>
          <p:cNvPr id="4"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390" y="5552662"/>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3590" y="5476462"/>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8261" y="5476462"/>
            <a:ext cx="778669" cy="685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Norr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60810" y="160979"/>
            <a:ext cx="20288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descr="LOGO MOH.jpe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140" y="160979"/>
            <a:ext cx="9525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826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6A46BD0-C82F-464B-B62E-D33A7318D8C1}"/>
              </a:ext>
            </a:extLst>
          </p:cNvPr>
          <p:cNvSpPr/>
          <p:nvPr/>
        </p:nvSpPr>
        <p:spPr>
          <a:xfrm>
            <a:off x="5938852" y="1040013"/>
            <a:ext cx="5208119" cy="3539430"/>
          </a:xfrm>
          <a:prstGeom prst="rect">
            <a:avLst/>
          </a:prstGeom>
        </p:spPr>
        <p:txBody>
          <a:bodyPr wrap="square">
            <a:spAutoFit/>
          </a:bodyPr>
          <a:lstStyle/>
          <a:p>
            <a:pPr algn="just"/>
            <a:r>
              <a:rPr lang="vi-VN" sz="3200" b="1" dirty="0">
                <a:cs typeface="Times New Roman" panose="02020603050405020304" pitchFamily="18" charset="0"/>
              </a:rPr>
              <a:t>Quản lý nguồn nhân lực (HRM </a:t>
            </a:r>
            <a:r>
              <a:rPr lang="vi-VN" sz="3200" dirty="0">
                <a:cs typeface="Times New Roman" panose="02020603050405020304" pitchFamily="18" charset="0"/>
              </a:rPr>
              <a:t>hoặc </a:t>
            </a:r>
            <a:r>
              <a:rPr lang="vi-VN" sz="3200" b="1" dirty="0">
                <a:cs typeface="Times New Roman" panose="02020603050405020304" pitchFamily="18" charset="0"/>
              </a:rPr>
              <a:t>HR) </a:t>
            </a:r>
            <a:r>
              <a:rPr lang="vi-VN" sz="3200" dirty="0">
                <a:cs typeface="Times New Roman" panose="02020603050405020304" pitchFamily="18" charset="0"/>
              </a:rPr>
              <a:t>là quản lý </a:t>
            </a:r>
            <a:r>
              <a:rPr lang="vi-VN" sz="3200" dirty="0" smtClean="0">
                <a:cs typeface="Times New Roman" panose="02020603050405020304" pitchFamily="18" charset="0"/>
              </a:rPr>
              <a:t>nguồn lực</a:t>
            </a:r>
            <a:r>
              <a:rPr lang="en-US" sz="3200" dirty="0" smtClean="0">
                <a:cs typeface="Times New Roman" panose="02020603050405020304" pitchFamily="18" charset="0"/>
              </a:rPr>
              <a:t> con </a:t>
            </a:r>
            <a:r>
              <a:rPr lang="en-US" sz="3200" dirty="0" err="1" smtClean="0">
                <a:latin typeface="Arial" panose="020B0604020202020204" pitchFamily="34" charset="0"/>
                <a:cs typeface="Arial" panose="020B0604020202020204" pitchFamily="34" charset="0"/>
              </a:rPr>
              <a:t>người</a:t>
            </a:r>
            <a:r>
              <a:rPr lang="vi-VN" sz="3200" dirty="0" smtClean="0">
                <a:cs typeface="Times New Roman" panose="02020603050405020304" pitchFamily="18" charset="0"/>
              </a:rPr>
              <a:t>. </a:t>
            </a:r>
            <a:r>
              <a:rPr lang="vi-VN" sz="3200" dirty="0">
                <a:cs typeface="Times New Roman" panose="02020603050405020304" pitchFamily="18" charset="0"/>
              </a:rPr>
              <a:t>Nó được thiết kế để tối đa hóa hiệu suất của nhân viên để phục vụ các mục tiêu chiến lược của </a:t>
            </a:r>
            <a:r>
              <a:rPr lang="en-US" sz="3200" dirty="0" err="1" smtClean="0">
                <a:latin typeface="Arial" panose="020B0604020202020204" pitchFamily="34" charset="0"/>
                <a:cs typeface="Arial" panose="020B0604020202020204" pitchFamily="34" charset="0"/>
              </a:rPr>
              <a:t>chủ</a:t>
            </a:r>
            <a:r>
              <a:rPr lang="en-US" sz="3200" dirty="0" smtClean="0">
                <a:cs typeface="Times New Roman" panose="02020603050405020304" pitchFamily="18" charset="0"/>
              </a:rPr>
              <a:t> </a:t>
            </a:r>
            <a:r>
              <a:rPr lang="en-US" sz="3200" dirty="0" err="1" smtClean="0">
                <a:latin typeface="Arial" panose="020B0604020202020204" pitchFamily="34" charset="0"/>
                <a:cs typeface="Arial" panose="020B0604020202020204" pitchFamily="34" charset="0"/>
              </a:rPr>
              <a:t>doanh</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nghiệp</a:t>
            </a:r>
            <a:r>
              <a:rPr lang="en-US" sz="3200" dirty="0">
                <a:cs typeface="Times New Roman" panose="02020603050405020304" pitchFamily="18" charset="0"/>
              </a:rPr>
              <a:t>.</a:t>
            </a:r>
            <a:endParaRPr lang="en-US" dirty="0">
              <a:cs typeface="Times New Roman" panose="02020603050405020304" pitchFamily="18" charset="0"/>
            </a:endParaRPr>
          </a:p>
        </p:txBody>
      </p:sp>
      <p:pic>
        <p:nvPicPr>
          <p:cNvPr id="6" name="Picture 5">
            <a:extLst>
              <a:ext uri="{FF2B5EF4-FFF2-40B4-BE49-F238E27FC236}">
                <a16:creationId xmlns="" xmlns:a16="http://schemas.microsoft.com/office/drawing/2014/main" id="{FAE6B433-0D4B-415C-A693-0CE974BF7DB2}"/>
              </a:ext>
            </a:extLst>
          </p:cNvPr>
          <p:cNvPicPr>
            <a:picLocks noChangeAspect="1"/>
          </p:cNvPicPr>
          <p:nvPr/>
        </p:nvPicPr>
        <p:blipFill>
          <a:blip r:embed="rId3"/>
          <a:stretch>
            <a:fillRect/>
          </a:stretch>
        </p:blipFill>
        <p:spPr>
          <a:xfrm>
            <a:off x="634285" y="1462234"/>
            <a:ext cx="4656098" cy="2217138"/>
          </a:xfrm>
          <a:prstGeom prst="rect">
            <a:avLst/>
          </a:prstGeom>
        </p:spPr>
      </p:pic>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62" y="566151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5762" y="558531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0433" y="558531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4500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E0D02F8-95E7-4CC0-829D-91FDFC9E60DB}"/>
              </a:ext>
            </a:extLst>
          </p:cNvPr>
          <p:cNvSpPr/>
          <p:nvPr/>
        </p:nvSpPr>
        <p:spPr>
          <a:xfrm>
            <a:off x="784720" y="540500"/>
            <a:ext cx="5022574" cy="6001643"/>
          </a:xfrm>
          <a:prstGeom prst="rect">
            <a:avLst/>
          </a:prstGeom>
        </p:spPr>
        <p:txBody>
          <a:bodyPr wrap="square">
            <a:spAutoFit/>
          </a:bodyPr>
          <a:lstStyle/>
          <a:p>
            <a:pPr algn="just"/>
            <a:r>
              <a:rPr lang="en-US" sz="3200" dirty="0" err="1" smtClean="0">
                <a:latin typeface="Arial" panose="020B0604020202020204" pitchFamily="34" charset="0"/>
                <a:cs typeface="Arial" panose="020B0604020202020204" pitchFamily="34" charset="0"/>
              </a:rPr>
              <a:t>Nguồn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nhân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lực</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chủ </a:t>
            </a:r>
            <a:r>
              <a:rPr lang="vi-VN" sz="3200" dirty="0">
                <a:latin typeface="Arial" panose="020B0604020202020204" pitchFamily="34" charset="0"/>
                <a:cs typeface="Arial" panose="020B0604020202020204" pitchFamily="34" charset="0"/>
              </a:rPr>
              <a:t>yếu quan tâm đến việc quản lý người trong các tổ chức, tập trung vào các chính </a:t>
            </a:r>
            <a:r>
              <a:rPr lang="vi-VN" sz="3200" dirty="0" smtClean="0">
                <a:latin typeface="Arial" panose="020B0604020202020204" pitchFamily="34" charset="0"/>
                <a:cs typeface="Arial" panose="020B0604020202020204" pitchFamily="34" charset="0"/>
              </a:rPr>
              <a:t>sách</a:t>
            </a:r>
            <a:r>
              <a:rPr lang="en-US" sz="3200" dirty="0" smtClean="0">
                <a:latin typeface="Arial" panose="020B0604020202020204" pitchFamily="34" charset="0"/>
                <a:cs typeface="Arial" panose="020B0604020202020204" pitchFamily="34" charset="0"/>
              </a:rPr>
              <a:t>,</a:t>
            </a:r>
            <a:r>
              <a:rPr lang="vi-VN"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các</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hệ </a:t>
            </a:r>
            <a:r>
              <a:rPr lang="vi-VN" sz="3200" dirty="0">
                <a:latin typeface="Arial" panose="020B0604020202020204" pitchFamily="34" charset="0"/>
                <a:cs typeface="Arial" panose="020B0604020202020204" pitchFamily="34" charset="0"/>
              </a:rPr>
              <a:t>thống và </a:t>
            </a:r>
            <a:r>
              <a:rPr lang="en-US" sz="3200" dirty="0" err="1" smtClean="0">
                <a:latin typeface="Arial" panose="020B0604020202020204" pitchFamily="34" charset="0"/>
                <a:cs typeface="Arial" panose="020B0604020202020204" pitchFamily="34" charset="0"/>
              </a:rPr>
              <a:t>các</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quan </a:t>
            </a:r>
            <a:r>
              <a:rPr lang="vi-VN" sz="3200" dirty="0">
                <a:latin typeface="Arial" panose="020B0604020202020204" pitchFamily="34" charset="0"/>
                <a:cs typeface="Arial" panose="020B0604020202020204" pitchFamily="34" charset="0"/>
              </a:rPr>
              <a:t>hệ lao </a:t>
            </a:r>
            <a:r>
              <a:rPr lang="vi-VN" sz="3200" dirty="0" smtClean="0">
                <a:latin typeface="Arial" panose="020B0604020202020204" pitchFamily="34" charset="0"/>
                <a:cs typeface="Arial" panose="020B0604020202020204" pitchFamily="34" charset="0"/>
              </a:rPr>
              <a:t>động</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nghĩa </a:t>
            </a:r>
            <a:r>
              <a:rPr lang="vi-VN" sz="3200" dirty="0">
                <a:latin typeface="Arial" panose="020B0604020202020204" pitchFamily="34" charset="0"/>
                <a:cs typeface="Arial" panose="020B0604020202020204" pitchFamily="34" charset="0"/>
              </a:rPr>
              <a:t>là cân bằng </a:t>
            </a:r>
            <a:r>
              <a:rPr lang="en-US" sz="3200" dirty="0" err="1" smtClean="0">
                <a:latin typeface="Arial" panose="020B0604020202020204" pitchFamily="34" charset="0"/>
                <a:cs typeface="Arial" panose="020B0604020202020204" pitchFamily="34" charset="0"/>
              </a:rPr>
              <a:t>những</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thực </a:t>
            </a:r>
            <a:r>
              <a:rPr lang="vi-VN" sz="3200" dirty="0">
                <a:latin typeface="Arial" panose="020B0604020202020204" pitchFamily="34" charset="0"/>
                <a:cs typeface="Arial" panose="020B0604020202020204" pitchFamily="34" charset="0"/>
              </a:rPr>
              <a:t>tiễn </a:t>
            </a:r>
            <a:r>
              <a:rPr lang="en-US" sz="3200" dirty="0" err="1" smtClean="0">
                <a:latin typeface="Arial" panose="020B0604020202020204" pitchFamily="34" charset="0"/>
                <a:cs typeface="Arial" panose="020B0604020202020204" pitchFamily="34" charset="0"/>
              </a:rPr>
              <a:t>của</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tổ </a:t>
            </a:r>
            <a:r>
              <a:rPr lang="vi-VN" sz="3200" dirty="0">
                <a:latin typeface="Arial" panose="020B0604020202020204" pitchFamily="34" charset="0"/>
                <a:cs typeface="Arial" panose="020B0604020202020204" pitchFamily="34" charset="0"/>
              </a:rPr>
              <a:t>chức với </a:t>
            </a:r>
            <a:r>
              <a:rPr lang="en-US" sz="3200" dirty="0" err="1" smtClean="0">
                <a:latin typeface="Arial" panose="020B0604020202020204" pitchFamily="34" charset="0"/>
                <a:cs typeface="Arial" panose="020B0604020202020204" pitchFamily="34" charset="0"/>
              </a:rPr>
              <a:t>những</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yêu </a:t>
            </a:r>
            <a:r>
              <a:rPr lang="vi-VN" sz="3200" dirty="0">
                <a:latin typeface="Arial" panose="020B0604020202020204" pitchFamily="34" charset="0"/>
                <a:cs typeface="Arial" panose="020B0604020202020204" pitchFamily="34" charset="0"/>
              </a:rPr>
              <a:t>cầu phát sinh từ thương lượng tập thể và từ </a:t>
            </a:r>
            <a:r>
              <a:rPr lang="en-US" sz="3200" dirty="0" err="1" smtClean="0">
                <a:latin typeface="Arial" panose="020B0604020202020204" pitchFamily="34" charset="0"/>
                <a:cs typeface="Arial" panose="020B0604020202020204" pitchFamily="34" charset="0"/>
              </a:rPr>
              <a:t>những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điều</a:t>
            </a:r>
            <a:r>
              <a:rPr lang="vi-VN" sz="3200" dirty="0" smtClean="0">
                <a:latin typeface="Arial" panose="020B0604020202020204" pitchFamily="34" charset="0"/>
                <a:cs typeface="Arial" panose="020B0604020202020204" pitchFamily="34" charset="0"/>
              </a:rPr>
              <a:t> </a:t>
            </a:r>
            <a:r>
              <a:rPr lang="vi-VN" sz="3200" dirty="0">
                <a:latin typeface="Arial" panose="020B0604020202020204" pitchFamily="34" charset="0"/>
                <a:cs typeface="Arial" panose="020B0604020202020204" pitchFamily="34" charset="0"/>
              </a:rPr>
              <a:t>luật của chính phủ</a:t>
            </a:r>
            <a:endParaRPr lang="en-US" sz="32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 xmlns:a16="http://schemas.microsoft.com/office/drawing/2014/main" id="{039DED08-3EBD-401B-9524-1BE81081D77E}"/>
              </a:ext>
            </a:extLst>
          </p:cNvPr>
          <p:cNvPicPr>
            <a:picLocks noChangeAspect="1"/>
          </p:cNvPicPr>
          <p:nvPr/>
        </p:nvPicPr>
        <p:blipFill>
          <a:blip r:embed="rId3"/>
          <a:stretch>
            <a:fillRect/>
          </a:stretch>
        </p:blipFill>
        <p:spPr>
          <a:xfrm>
            <a:off x="6547522" y="320471"/>
            <a:ext cx="5116286" cy="5819072"/>
          </a:xfrm>
          <a:prstGeom prst="rect">
            <a:avLst/>
          </a:prstGeom>
        </p:spPr>
      </p:pic>
    </p:spTree>
    <p:extLst>
      <p:ext uri="{BB962C8B-B14F-4D97-AF65-F5344CB8AC3E}">
        <p14:creationId xmlns:p14="http://schemas.microsoft.com/office/powerpoint/2010/main" val="1884824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A4DA9B9-C652-4784-89D7-D73888C706A7}"/>
              </a:ext>
            </a:extLst>
          </p:cNvPr>
          <p:cNvSpPr/>
          <p:nvPr/>
        </p:nvSpPr>
        <p:spPr>
          <a:xfrm>
            <a:off x="6282951" y="475185"/>
            <a:ext cx="4797287" cy="5509200"/>
          </a:xfrm>
          <a:prstGeom prst="rect">
            <a:avLst/>
          </a:prstGeom>
        </p:spPr>
        <p:txBody>
          <a:bodyPr wrap="square">
            <a:spAutoFit/>
          </a:bodyPr>
          <a:lstStyle/>
          <a:p>
            <a:pPr algn="just"/>
            <a:endParaRPr lang="vi-VN" sz="3200" dirty="0">
              <a:cs typeface="Times New Roman" panose="02020603050405020304" pitchFamily="18" charset="0"/>
            </a:endParaRPr>
          </a:p>
          <a:p>
            <a:pPr algn="just"/>
            <a:r>
              <a:rPr lang="vi-VN" sz="3200" dirty="0">
                <a:cs typeface="Times New Roman" panose="02020603050405020304" pitchFamily="18" charset="0"/>
              </a:rPr>
              <a:t>Các phòng ban nhân sự có trách </a:t>
            </a:r>
            <a:r>
              <a:rPr lang="vi-VN" sz="3200" dirty="0" smtClean="0">
                <a:cs typeface="Times New Roman" panose="02020603050405020304" pitchFamily="18" charset="0"/>
              </a:rPr>
              <a:t>nhiệm: </a:t>
            </a:r>
          </a:p>
          <a:p>
            <a:pPr marL="457200" indent="-457200" algn="just">
              <a:buFont typeface="Arial" charset="0"/>
              <a:buChar char="•"/>
            </a:pPr>
            <a:r>
              <a:rPr lang="vi-VN" sz="3200" dirty="0" smtClean="0">
                <a:cs typeface="Times New Roman" panose="02020603050405020304" pitchFamily="18" charset="0"/>
              </a:rPr>
              <a:t>giám </a:t>
            </a:r>
            <a:r>
              <a:rPr lang="vi-VN" sz="3200" dirty="0">
                <a:cs typeface="Times New Roman" panose="02020603050405020304" pitchFamily="18" charset="0"/>
              </a:rPr>
              <a:t>sát thiết kế phúc lợi-nhân </a:t>
            </a:r>
            <a:r>
              <a:rPr lang="vi-VN" sz="3200" dirty="0" smtClean="0">
                <a:cs typeface="Times New Roman" panose="02020603050405020304" pitchFamily="18" charset="0"/>
              </a:rPr>
              <a:t>sự</a:t>
            </a:r>
          </a:p>
          <a:p>
            <a:pPr marL="457200" indent="-457200" algn="just">
              <a:buFont typeface="Arial" charset="0"/>
              <a:buChar char="•"/>
            </a:pPr>
            <a:r>
              <a:rPr lang="vi-VN" sz="3200" dirty="0" smtClean="0">
                <a:cs typeface="Times New Roman" panose="02020603050405020304" pitchFamily="18" charset="0"/>
              </a:rPr>
              <a:t>tuyển </a:t>
            </a:r>
            <a:r>
              <a:rPr lang="vi-VN" sz="3200" dirty="0">
                <a:cs typeface="Times New Roman" panose="02020603050405020304" pitchFamily="18" charset="0"/>
              </a:rPr>
              <a:t>dụng nhân </a:t>
            </a:r>
            <a:r>
              <a:rPr lang="vi-VN" sz="3200" dirty="0" smtClean="0">
                <a:cs typeface="Times New Roman" panose="02020603050405020304" pitchFamily="18" charset="0"/>
              </a:rPr>
              <a:t>viên</a:t>
            </a:r>
          </a:p>
          <a:p>
            <a:pPr marL="457200" indent="-457200" algn="just">
              <a:buFont typeface="Arial" charset="0"/>
              <a:buChar char="•"/>
            </a:pPr>
            <a:r>
              <a:rPr lang="vi-VN" sz="3200" dirty="0" smtClean="0">
                <a:cs typeface="Times New Roman" panose="02020603050405020304" pitchFamily="18" charset="0"/>
              </a:rPr>
              <a:t>đào </a:t>
            </a:r>
            <a:r>
              <a:rPr lang="vi-VN" sz="3200" dirty="0">
                <a:cs typeface="Times New Roman" panose="02020603050405020304" pitchFamily="18" charset="0"/>
              </a:rPr>
              <a:t>tạo và phát </a:t>
            </a:r>
            <a:r>
              <a:rPr lang="vi-VN" sz="3200" dirty="0" smtClean="0">
                <a:cs typeface="Times New Roman" panose="02020603050405020304" pitchFamily="18" charset="0"/>
              </a:rPr>
              <a:t>triển</a:t>
            </a:r>
          </a:p>
          <a:p>
            <a:pPr marL="457200" indent="-457200" algn="just">
              <a:buFont typeface="Arial" charset="0"/>
              <a:buChar char="•"/>
            </a:pPr>
            <a:r>
              <a:rPr lang="vi-VN" sz="3200" dirty="0" smtClean="0">
                <a:cs typeface="Times New Roman" panose="02020603050405020304" pitchFamily="18" charset="0"/>
              </a:rPr>
              <a:t>đánh </a:t>
            </a:r>
            <a:r>
              <a:rPr lang="vi-VN" sz="3200" dirty="0">
                <a:cs typeface="Times New Roman" panose="02020603050405020304" pitchFamily="18" charset="0"/>
              </a:rPr>
              <a:t>giá và khen </a:t>
            </a:r>
            <a:r>
              <a:rPr lang="vi-VN" sz="3200" dirty="0" smtClean="0">
                <a:cs typeface="Times New Roman" panose="02020603050405020304" pitchFamily="18" charset="0"/>
              </a:rPr>
              <a:t>thưởng </a:t>
            </a:r>
            <a:r>
              <a:rPr lang="vi-VN" sz="3200" dirty="0">
                <a:cs typeface="Times New Roman" panose="02020603050405020304" pitchFamily="18" charset="0"/>
              </a:rPr>
              <a:t>(ví dụ: quản </a:t>
            </a:r>
            <a:r>
              <a:rPr lang="vi-VN" sz="3200" dirty="0" smtClean="0">
                <a:cs typeface="Times New Roman" panose="02020603050405020304" pitchFamily="18" charset="0"/>
              </a:rPr>
              <a:t>lý</a:t>
            </a:r>
            <a:r>
              <a:rPr lang="en-US" sz="3200" dirty="0" smtClean="0">
                <a:cs typeface="Times New Roman" panose="02020603050405020304" pitchFamily="18" charset="0"/>
              </a:rPr>
              <a:t> </a:t>
            </a:r>
            <a:r>
              <a:rPr lang="en-US" sz="3200" dirty="0" err="1" smtClean="0">
                <a:latin typeface="Arial" panose="020B0604020202020204" pitchFamily="34" charset="0"/>
                <a:cs typeface="Arial" panose="020B0604020202020204" pitchFamily="34" charset="0"/>
              </a:rPr>
              <a:t>các</a:t>
            </a:r>
            <a:r>
              <a:rPr lang="vi-VN" sz="3200" dirty="0" smtClean="0">
                <a:cs typeface="Times New Roman" panose="02020603050405020304" pitchFamily="18" charset="0"/>
              </a:rPr>
              <a:t> </a:t>
            </a:r>
            <a:r>
              <a:rPr lang="vi-VN" sz="3200" dirty="0">
                <a:cs typeface="Times New Roman" panose="02020603050405020304" pitchFamily="18" charset="0"/>
              </a:rPr>
              <a:t>hệ thống trả lương và lợi ích).</a:t>
            </a:r>
            <a:endParaRPr lang="en-US" sz="3200" dirty="0">
              <a:cs typeface="Times New Roman" panose="02020603050405020304" pitchFamily="18" charset="0"/>
            </a:endParaRPr>
          </a:p>
        </p:txBody>
      </p:sp>
      <p:pic>
        <p:nvPicPr>
          <p:cNvPr id="3" name="Picture 2">
            <a:extLst>
              <a:ext uri="{FF2B5EF4-FFF2-40B4-BE49-F238E27FC236}">
                <a16:creationId xmlns="" xmlns:a16="http://schemas.microsoft.com/office/drawing/2014/main" id="{315C0C74-8F9A-4072-8689-1B3944011A82}"/>
              </a:ext>
            </a:extLst>
          </p:cNvPr>
          <p:cNvPicPr>
            <a:picLocks noChangeAspect="1"/>
          </p:cNvPicPr>
          <p:nvPr/>
        </p:nvPicPr>
        <p:blipFill>
          <a:blip r:embed="rId3"/>
          <a:stretch>
            <a:fillRect/>
          </a:stretch>
        </p:blipFill>
        <p:spPr>
          <a:xfrm>
            <a:off x="665922" y="475185"/>
            <a:ext cx="4833730" cy="4833730"/>
          </a:xfrm>
          <a:prstGeom prst="rect">
            <a:avLst/>
          </a:prstGeom>
        </p:spPr>
      </p:pic>
    </p:spTree>
    <p:extLst>
      <p:ext uri="{BB962C8B-B14F-4D97-AF65-F5344CB8AC3E}">
        <p14:creationId xmlns:p14="http://schemas.microsoft.com/office/powerpoint/2010/main" val="371837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BAA7D03-9561-4247-AF08-0BFAFB733824}"/>
              </a:ext>
            </a:extLst>
          </p:cNvPr>
          <p:cNvSpPr/>
          <p:nvPr/>
        </p:nvSpPr>
        <p:spPr>
          <a:xfrm>
            <a:off x="665448" y="725583"/>
            <a:ext cx="11112895" cy="5047536"/>
          </a:xfrm>
          <a:prstGeom prst="rect">
            <a:avLst/>
          </a:prstGeom>
        </p:spPr>
        <p:txBody>
          <a:bodyPr wrap="square">
            <a:spAutoFit/>
          </a:bodyPr>
          <a:lstStyle/>
          <a:p>
            <a:pPr algn="just"/>
            <a:r>
              <a:rPr lang="vi-VN" sz="2300" dirty="0" smtClean="0">
                <a:solidFill>
                  <a:srgbClr val="000000"/>
                </a:solidFill>
                <a:cs typeface="Times New Roman" panose="02020603050405020304" pitchFamily="18" charset="0"/>
              </a:rPr>
              <a:t>C</a:t>
            </a:r>
            <a:r>
              <a:rPr lang="en-US" sz="2300" dirty="0" err="1" smtClean="0">
                <a:solidFill>
                  <a:srgbClr val="000000"/>
                </a:solidFill>
                <a:latin typeface="Arial" panose="020B0604020202020204" pitchFamily="34" charset="0"/>
                <a:cs typeface="Arial" panose="020B0604020202020204" pitchFamily="34" charset="0"/>
              </a:rPr>
              <a:t>ác</a:t>
            </a:r>
            <a:r>
              <a:rPr lang="en-US" sz="2300" dirty="0" smtClean="0">
                <a:solidFill>
                  <a:srgbClr val="000000"/>
                </a:solidFill>
                <a:cs typeface="Times New Roman" panose="02020603050405020304" pitchFamily="18" charset="0"/>
              </a:rPr>
              <a:t> </a:t>
            </a:r>
            <a:r>
              <a:rPr lang="en-US" sz="2300" dirty="0" smtClean="0">
                <a:solidFill>
                  <a:srgbClr val="000000"/>
                </a:solidFill>
                <a:latin typeface="Arial" panose="020B0604020202020204" pitchFamily="34" charset="0"/>
                <a:cs typeface="Arial" panose="020B0604020202020204" pitchFamily="34" charset="0"/>
              </a:rPr>
              <a:t>c</a:t>
            </a:r>
            <a:r>
              <a:rPr lang="vi-VN" sz="2300" dirty="0" smtClean="0">
                <a:solidFill>
                  <a:srgbClr val="000000"/>
                </a:solidFill>
                <a:latin typeface="Arial" panose="020B0604020202020204" pitchFamily="34" charset="0"/>
                <a:cs typeface="Arial" panose="020B0604020202020204" pitchFamily="34" charset="0"/>
              </a:rPr>
              <a:t>ông ty</a:t>
            </a:r>
            <a:r>
              <a:rPr lang="en-US" sz="2300" dirty="0" smtClean="0">
                <a:solidFill>
                  <a:srgbClr val="000000"/>
                </a:solidFill>
                <a:latin typeface="Arial" panose="020B0604020202020204" pitchFamily="34" charset="0"/>
                <a:cs typeface="Arial" panose="020B0604020202020204" pitchFamily="34" charset="0"/>
              </a:rPr>
              <a:t> y </a:t>
            </a:r>
            <a:r>
              <a:rPr lang="en-US" sz="2300" dirty="0" err="1" smtClean="0">
                <a:solidFill>
                  <a:srgbClr val="000000"/>
                </a:solidFill>
                <a:latin typeface="Arial" panose="020B0604020202020204" pitchFamily="34" charset="0"/>
                <a:cs typeface="Arial" panose="020B0604020202020204" pitchFamily="34" charset="0"/>
              </a:rPr>
              <a:t>tế</a:t>
            </a:r>
            <a:r>
              <a:rPr lang="en-US" sz="2300" dirty="0" smtClean="0">
                <a:solidFill>
                  <a:srgbClr val="000000"/>
                </a:solidFill>
                <a:latin typeface="Arial" panose="020B0604020202020204" pitchFamily="34" charset="0"/>
                <a:cs typeface="Arial" panose="020B0604020202020204" pitchFamily="34" charset="0"/>
              </a:rPr>
              <a:t> </a:t>
            </a:r>
            <a:r>
              <a:rPr lang="en-US" sz="2300" dirty="0" err="1" smtClean="0">
                <a:solidFill>
                  <a:srgbClr val="000000"/>
                </a:solidFill>
                <a:latin typeface="Arial" panose="020B0604020202020204" pitchFamily="34" charset="0"/>
                <a:cs typeface="Arial" panose="020B0604020202020204" pitchFamily="34" charset="0"/>
              </a:rPr>
              <a:t>thiết</a:t>
            </a:r>
            <a:r>
              <a:rPr lang="en-US" sz="2300" dirty="0" smtClean="0">
                <a:solidFill>
                  <a:srgbClr val="000000"/>
                </a:solidFill>
                <a:latin typeface="Arial" panose="020B0604020202020204" pitchFamily="34" charset="0"/>
                <a:cs typeface="Arial" panose="020B0604020202020204" pitchFamily="34" charset="0"/>
              </a:rPr>
              <a:t> </a:t>
            </a:r>
            <a:r>
              <a:rPr lang="en-US" sz="2300" dirty="0" err="1" smtClean="0">
                <a:solidFill>
                  <a:srgbClr val="000000"/>
                </a:solidFill>
                <a:latin typeface="Arial" panose="020B0604020202020204" pitchFamily="34" charset="0"/>
                <a:cs typeface="Arial" panose="020B0604020202020204" pitchFamily="34" charset="0"/>
              </a:rPr>
              <a:t>kế</a:t>
            </a:r>
            <a:r>
              <a:rPr lang="en-US" sz="2300" dirty="0" smtClean="0">
                <a:solidFill>
                  <a:srgbClr val="000000"/>
                </a:solidFill>
                <a:latin typeface="Arial" panose="020B0604020202020204" pitchFamily="34" charset="0"/>
                <a:cs typeface="Arial" panose="020B0604020202020204" pitchFamily="34" charset="0"/>
              </a:rPr>
              <a:t> </a:t>
            </a:r>
            <a:r>
              <a:rPr lang="vi-VN" sz="2300" dirty="0" smtClean="0">
                <a:solidFill>
                  <a:srgbClr val="000000"/>
                </a:solidFill>
                <a:latin typeface="Arial" panose="020B0604020202020204" pitchFamily="34" charset="0"/>
                <a:cs typeface="Arial" panose="020B0604020202020204" pitchFamily="34" charset="0"/>
              </a:rPr>
              <a:t>lợi</a:t>
            </a:r>
            <a:r>
              <a:rPr lang="en-US" sz="2300" dirty="0" smtClean="0">
                <a:solidFill>
                  <a:srgbClr val="000000"/>
                </a:solidFill>
                <a:latin typeface="Arial" panose="020B0604020202020204" pitchFamily="34" charset="0"/>
                <a:cs typeface="Arial" panose="020B0604020202020204" pitchFamily="34" charset="0"/>
              </a:rPr>
              <a:t> </a:t>
            </a:r>
            <a:r>
              <a:rPr lang="en-US" sz="2300" dirty="0" err="1" smtClean="0">
                <a:solidFill>
                  <a:srgbClr val="000000"/>
                </a:solidFill>
                <a:latin typeface="Arial" panose="020B0604020202020204" pitchFamily="34" charset="0"/>
                <a:cs typeface="Arial" panose="020B0604020202020204" pitchFamily="34" charset="0"/>
              </a:rPr>
              <a:t>ích</a:t>
            </a:r>
            <a:r>
              <a:rPr lang="vi-VN" sz="2300" dirty="0" smtClean="0">
                <a:solidFill>
                  <a:srgbClr val="000000"/>
                </a:solidFill>
                <a:latin typeface="Arial" panose="020B0604020202020204" pitchFamily="34" charset="0"/>
                <a:cs typeface="Arial" panose="020B0604020202020204" pitchFamily="34" charset="0"/>
              </a:rPr>
              <a:t> </a:t>
            </a:r>
            <a:r>
              <a:rPr lang="vi-VN" sz="2300" dirty="0">
                <a:solidFill>
                  <a:srgbClr val="000000"/>
                </a:solidFill>
                <a:latin typeface="Arial" panose="020B0604020202020204" pitchFamily="34" charset="0"/>
                <a:cs typeface="Arial" panose="020B0604020202020204" pitchFamily="34" charset="0"/>
              </a:rPr>
              <a:t>cho nhân viên:</a:t>
            </a:r>
            <a:endParaRPr lang="en-US" sz="2300" dirty="0">
              <a:solidFill>
                <a:srgbClr val="000000"/>
              </a:solidFill>
              <a:latin typeface="Arial" panose="020B0604020202020204" pitchFamily="34" charset="0"/>
              <a:cs typeface="Arial" panose="020B0604020202020204" pitchFamily="34" charset="0"/>
            </a:endParaRPr>
          </a:p>
          <a:p>
            <a:pPr algn="just"/>
            <a:endParaRPr lang="vi-VN" sz="2300" dirty="0" smtClean="0">
              <a:latin typeface="Arial" panose="020B0604020202020204" pitchFamily="34" charset="0"/>
              <a:cs typeface="Arial" panose="020B0604020202020204" pitchFamily="34" charset="0"/>
            </a:endParaRPr>
          </a:p>
          <a:p>
            <a:pPr algn="just"/>
            <a:r>
              <a:rPr lang="vi-VN" sz="2300" dirty="0" smtClean="0">
                <a:latin typeface="Arial" panose="020B0604020202020204" pitchFamily="34" charset="0"/>
                <a:cs typeface="Arial" panose="020B0604020202020204" pitchFamily="34" charset="0"/>
              </a:rPr>
              <a:t>Một </a:t>
            </a:r>
            <a:r>
              <a:rPr lang="vi-VN" sz="2300" dirty="0">
                <a:latin typeface="Arial" panose="020B0604020202020204" pitchFamily="34" charset="0"/>
                <a:cs typeface="Arial" panose="020B0604020202020204" pitchFamily="34" charset="0"/>
              </a:rPr>
              <a:t>cuộc điều tra năm 2016 do Trường Kinh doanh Harvard thực hiện cho thấy sau bảo hiểm sức khoẻ, nhân </a:t>
            </a:r>
            <a:r>
              <a:rPr lang="vi-VN" sz="2300" dirty="0" smtClean="0">
                <a:latin typeface="Arial" panose="020B0604020202020204" pitchFamily="34" charset="0"/>
                <a:cs typeface="Arial" panose="020B0604020202020204" pitchFamily="34" charset="0"/>
              </a:rPr>
              <a:t>viên</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đặt</a:t>
            </a:r>
            <a:r>
              <a:rPr lang="vi-VN" sz="2300" dirty="0" smtClean="0">
                <a:latin typeface="Arial" panose="020B0604020202020204" pitchFamily="34" charset="0"/>
                <a:cs typeface="Arial" panose="020B0604020202020204" pitchFamily="34" charset="0"/>
              </a:rPr>
              <a:t> </a:t>
            </a:r>
            <a:r>
              <a:rPr lang="vi-VN" sz="2300" dirty="0">
                <a:latin typeface="Arial" panose="020B0604020202020204" pitchFamily="34" charset="0"/>
                <a:cs typeface="Arial" panose="020B0604020202020204" pitchFamily="34" charset="0"/>
              </a:rPr>
              <a:t>giá trị cao nhất </a:t>
            </a:r>
            <a:r>
              <a:rPr lang="vi-VN" sz="2300" dirty="0" smtClean="0">
                <a:latin typeface="Arial" panose="020B0604020202020204" pitchFamily="34" charset="0"/>
                <a:cs typeface="Arial" panose="020B0604020202020204" pitchFamily="34" charset="0"/>
              </a:rPr>
              <a:t>v</a:t>
            </a:r>
            <a:r>
              <a:rPr lang="en-US" sz="2300" dirty="0" err="1" smtClean="0">
                <a:latin typeface="Arial" panose="020B0604020202020204" pitchFamily="34" charset="0"/>
                <a:cs typeface="Arial" panose="020B0604020202020204" pitchFamily="34" charset="0"/>
              </a:rPr>
              <a:t>ào</a:t>
            </a:r>
            <a:r>
              <a:rPr lang="vi-VN" sz="2300" dirty="0" smtClean="0">
                <a:latin typeface="Arial" panose="020B0604020202020204" pitchFamily="34" charset="0"/>
                <a:cs typeface="Arial" panose="020B0604020202020204" pitchFamily="34" charset="0"/>
              </a:rPr>
              <a:t> </a:t>
            </a:r>
            <a:r>
              <a:rPr lang="vi-VN" sz="2300" dirty="0">
                <a:latin typeface="Arial" panose="020B0604020202020204" pitchFamily="34" charset="0"/>
                <a:cs typeface="Arial" panose="020B0604020202020204" pitchFamily="34" charset="0"/>
              </a:rPr>
              <a:t>các khoản lợi ích </a:t>
            </a:r>
            <a:r>
              <a:rPr lang="en-US" sz="2300" dirty="0" err="1" smtClean="0">
                <a:latin typeface="Arial" panose="020B0604020202020204" pitchFamily="34" charset="0"/>
                <a:cs typeface="Arial" panose="020B0604020202020204" pitchFamily="34" charset="0"/>
              </a:rPr>
              <a:t>mà</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có</a:t>
            </a:r>
            <a:r>
              <a:rPr lang="en-US" sz="2300" dirty="0" smtClean="0">
                <a:latin typeface="Arial" panose="020B0604020202020204" pitchFamily="34" charset="0"/>
                <a:cs typeface="Arial" panose="020B0604020202020204" pitchFamily="34" charset="0"/>
              </a:rPr>
              <a:t> chi </a:t>
            </a:r>
            <a:r>
              <a:rPr lang="en-US" sz="2300" dirty="0" err="1" smtClean="0">
                <a:latin typeface="Arial" panose="020B0604020202020204" pitchFamily="34" charset="0"/>
                <a:cs typeface="Arial" panose="020B0604020202020204" pitchFamily="34" charset="0"/>
              </a:rPr>
              <a:t>phí</a:t>
            </a:r>
            <a:r>
              <a:rPr lang="en-US" sz="2300" dirty="0" smtClean="0">
                <a:latin typeface="Arial" panose="020B0604020202020204" pitchFamily="34" charset="0"/>
                <a:cs typeface="Arial" panose="020B0604020202020204" pitchFamily="34" charset="0"/>
              </a:rPr>
              <a:t> </a:t>
            </a:r>
            <a:r>
              <a:rPr lang="vi-VN" sz="2300" dirty="0" smtClean="0">
                <a:latin typeface="Arial" panose="020B0604020202020204" pitchFamily="34" charset="0"/>
                <a:cs typeface="Arial" panose="020B0604020202020204" pitchFamily="34" charset="0"/>
              </a:rPr>
              <a:t>tương </a:t>
            </a:r>
            <a:r>
              <a:rPr lang="vi-VN" sz="2300" dirty="0">
                <a:latin typeface="Arial" panose="020B0604020202020204" pitchFamily="34" charset="0"/>
                <a:cs typeface="Arial" panose="020B0604020202020204" pitchFamily="34" charset="0"/>
              </a:rPr>
              <a:t>đối thấp đối với </a:t>
            </a:r>
            <a:r>
              <a:rPr lang="en-US" sz="2300" dirty="0" err="1" smtClean="0">
                <a:latin typeface="Arial" panose="020B0604020202020204" pitchFamily="34" charset="0"/>
                <a:cs typeface="Arial" panose="020B0604020202020204" pitchFamily="34" charset="0"/>
              </a:rPr>
              <a:t>người</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sử</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dụng</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lao</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động</a:t>
            </a:r>
            <a:r>
              <a:rPr lang="vi-VN" sz="2300" dirty="0" smtClean="0">
                <a:latin typeface="Arial" panose="020B0604020202020204" pitchFamily="34" charset="0"/>
                <a:cs typeface="Arial" panose="020B0604020202020204" pitchFamily="34" charset="0"/>
              </a:rPr>
              <a:t>, </a:t>
            </a:r>
            <a:r>
              <a:rPr lang="vi-VN" sz="2300" dirty="0">
                <a:latin typeface="Arial" panose="020B0604020202020204" pitchFamily="34" charset="0"/>
                <a:cs typeface="Arial" panose="020B0604020202020204" pitchFamily="34" charset="0"/>
              </a:rPr>
              <a:t>chẳng hạn như giờ làm việc linh hoạt, thời gian nghỉ phép được trả lương </a:t>
            </a:r>
            <a:r>
              <a:rPr lang="en-US" sz="2300" dirty="0" err="1" smtClean="0">
                <a:latin typeface="Arial" panose="020B0604020202020204" pitchFamily="34" charset="0"/>
                <a:cs typeface="Arial" panose="020B0604020202020204" pitchFamily="34" charset="0"/>
              </a:rPr>
              <a:t>nhiều</a:t>
            </a:r>
            <a:r>
              <a:rPr lang="en-US" sz="2300" dirty="0" smtClean="0">
                <a:latin typeface="Arial" panose="020B0604020202020204" pitchFamily="34" charset="0"/>
                <a:cs typeface="Arial" panose="020B0604020202020204" pitchFamily="34" charset="0"/>
              </a:rPr>
              <a:t> </a:t>
            </a:r>
            <a:r>
              <a:rPr lang="vi-VN" sz="2300" dirty="0" smtClean="0">
                <a:latin typeface="Arial" panose="020B0604020202020204" pitchFamily="34" charset="0"/>
                <a:cs typeface="Arial" panose="020B0604020202020204" pitchFamily="34" charset="0"/>
              </a:rPr>
              <a:t>hơn</a:t>
            </a:r>
            <a:r>
              <a:rPr lang="vi-VN" sz="2300" dirty="0">
                <a:latin typeface="Arial" panose="020B0604020202020204" pitchFamily="34" charset="0"/>
                <a:cs typeface="Arial" panose="020B0604020202020204" pitchFamily="34" charset="0"/>
              </a:rPr>
              <a:t>, và các lựa chọn làm việc ở nhà.</a:t>
            </a:r>
          </a:p>
          <a:p>
            <a:pPr algn="just"/>
            <a:endParaRPr lang="en-US" sz="2300" dirty="0">
              <a:latin typeface="Arial" panose="020B0604020202020204" pitchFamily="34" charset="0"/>
              <a:cs typeface="Arial" panose="020B0604020202020204" pitchFamily="34" charset="0"/>
            </a:endParaRPr>
          </a:p>
          <a:p>
            <a:pPr algn="just"/>
            <a:r>
              <a:rPr lang="vi-VN" sz="2300" dirty="0">
                <a:latin typeface="Arial" panose="020B0604020202020204" pitchFamily="34" charset="0"/>
                <a:cs typeface="Arial" panose="020B0604020202020204" pitchFamily="34" charset="0"/>
              </a:rPr>
              <a:t>Hơn nữa, người ta thấy rằng những lợi ích này </a:t>
            </a:r>
            <a:r>
              <a:rPr lang="en-US" sz="2300" dirty="0" err="1" smtClean="0">
                <a:latin typeface="Arial" panose="020B0604020202020204" pitchFamily="34" charset="0"/>
                <a:cs typeface="Arial" panose="020B0604020202020204" pitchFamily="34" charset="0"/>
              </a:rPr>
              <a:t>thậm</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chí</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còn</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được</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đánh</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giá</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cao</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hơn</a:t>
            </a:r>
            <a:r>
              <a:rPr lang="en-US" sz="2300" dirty="0" smtClean="0">
                <a:latin typeface="Arial" panose="020B0604020202020204" pitchFamily="34" charset="0"/>
                <a:cs typeface="Arial" panose="020B0604020202020204" pitchFamily="34" charset="0"/>
              </a:rPr>
              <a:t> so </a:t>
            </a:r>
            <a:r>
              <a:rPr lang="en-US" sz="2300" dirty="0" err="1" smtClean="0">
                <a:latin typeface="Arial" panose="020B0604020202020204" pitchFamily="34" charset="0"/>
                <a:cs typeface="Arial" panose="020B0604020202020204" pitchFamily="34" charset="0"/>
              </a:rPr>
              <a:t>với</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lương</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cao</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đối</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với</a:t>
            </a:r>
            <a:r>
              <a:rPr lang="en-US" sz="2300" dirty="0" smtClean="0">
                <a:latin typeface="Arial" panose="020B0604020202020204" pitchFamily="34" charset="0"/>
                <a:cs typeface="Arial" panose="020B0604020202020204" pitchFamily="34" charset="0"/>
              </a:rPr>
              <a:t> </a:t>
            </a:r>
            <a:r>
              <a:rPr lang="vi-VN" sz="2300" dirty="0" smtClean="0">
                <a:latin typeface="Arial" panose="020B0604020202020204" pitchFamily="34" charset="0"/>
                <a:cs typeface="Arial" panose="020B0604020202020204" pitchFamily="34" charset="0"/>
              </a:rPr>
              <a:t>một </a:t>
            </a:r>
            <a:r>
              <a:rPr lang="vi-VN" sz="2300" dirty="0">
                <a:latin typeface="Arial" panose="020B0604020202020204" pitchFamily="34" charset="0"/>
                <a:cs typeface="Arial" panose="020B0604020202020204" pitchFamily="34" charset="0"/>
              </a:rPr>
              <a:t>số người tìm </a:t>
            </a:r>
            <a:r>
              <a:rPr lang="vi-VN" sz="2300" dirty="0" smtClean="0">
                <a:latin typeface="Arial" panose="020B0604020202020204" pitchFamily="34" charset="0"/>
                <a:cs typeface="Arial" panose="020B0604020202020204" pitchFamily="34" charset="0"/>
              </a:rPr>
              <a:t>việc</a:t>
            </a:r>
            <a:r>
              <a:rPr lang="en-US" sz="2300" dirty="0" smtClean="0">
                <a:latin typeface="Arial" panose="020B0604020202020204" pitchFamily="34" charset="0"/>
                <a:cs typeface="Arial" panose="020B0604020202020204" pitchFamily="34" charset="0"/>
              </a:rPr>
              <a:t> </a:t>
            </a:r>
            <a:r>
              <a:rPr lang="en-US" sz="2300" dirty="0" err="1" smtClean="0">
                <a:latin typeface="Arial" panose="020B0604020202020204" pitchFamily="34" charset="0"/>
                <a:cs typeface="Arial" panose="020B0604020202020204" pitchFamily="34" charset="0"/>
              </a:rPr>
              <a:t>được</a:t>
            </a:r>
            <a:r>
              <a:rPr lang="en-US" sz="2300" dirty="0" smtClean="0">
                <a:latin typeface="Arial" panose="020B0604020202020204" pitchFamily="34" charset="0"/>
                <a:cs typeface="Arial" panose="020B0604020202020204" pitchFamily="34" charset="0"/>
              </a:rPr>
              <a:t> </a:t>
            </a:r>
            <a:r>
              <a:rPr lang="vi-VN" sz="2300" dirty="0" smtClean="0">
                <a:latin typeface="Arial" panose="020B0604020202020204" pitchFamily="34" charset="0"/>
                <a:cs typeface="Arial" panose="020B0604020202020204" pitchFamily="34" charset="0"/>
              </a:rPr>
              <a:t>các </a:t>
            </a:r>
            <a:r>
              <a:rPr lang="vi-VN" sz="2300" dirty="0">
                <a:latin typeface="Arial" panose="020B0604020202020204" pitchFamily="34" charset="0"/>
                <a:cs typeface="Arial" panose="020B0604020202020204" pitchFamily="34" charset="0"/>
              </a:rPr>
              <a:t>khoản thanh toán cao hơn.</a:t>
            </a:r>
            <a:endParaRPr lang="en-US" sz="2300" dirty="0">
              <a:solidFill>
                <a:srgbClr val="000000"/>
              </a:solidFill>
              <a:latin typeface="Arial" panose="020B0604020202020204" pitchFamily="34" charset="0"/>
              <a:cs typeface="Arial" panose="020B0604020202020204" pitchFamily="34" charset="0"/>
            </a:endParaRPr>
          </a:p>
          <a:p>
            <a:pPr algn="just"/>
            <a:endParaRPr lang="vi-VN" sz="2300" dirty="0" smtClean="0">
              <a:solidFill>
                <a:srgbClr val="000000"/>
              </a:solidFill>
              <a:latin typeface="Arial" panose="020B0604020202020204" pitchFamily="34" charset="0"/>
              <a:cs typeface="Arial" panose="020B0604020202020204" pitchFamily="34" charset="0"/>
            </a:endParaRPr>
          </a:p>
          <a:p>
            <a:pPr algn="just"/>
            <a:r>
              <a:rPr lang="vi-VN" sz="2300" dirty="0" smtClean="0">
                <a:solidFill>
                  <a:srgbClr val="000000"/>
                </a:solidFill>
                <a:latin typeface="Arial" panose="020B0604020202020204" pitchFamily="34" charset="0"/>
                <a:cs typeface="Arial" panose="020B0604020202020204" pitchFamily="34" charset="0"/>
              </a:rPr>
              <a:t>Cuộc </a:t>
            </a:r>
            <a:r>
              <a:rPr lang="vi-VN" sz="2300" dirty="0">
                <a:solidFill>
                  <a:srgbClr val="000000"/>
                </a:solidFill>
                <a:latin typeface="Arial" panose="020B0604020202020204" pitchFamily="34" charset="0"/>
                <a:cs typeface="Arial" panose="020B0604020202020204" pitchFamily="34" charset="0"/>
              </a:rPr>
              <a:t>khảo sát cũng cho thấy rằng 80% nhân viên sẽ chọn lợi ích bổ </a:t>
            </a:r>
            <a:r>
              <a:rPr lang="vi-VN" sz="2300" dirty="0" smtClean="0">
                <a:solidFill>
                  <a:srgbClr val="000000"/>
                </a:solidFill>
                <a:latin typeface="Arial" panose="020B0604020202020204" pitchFamily="34" charset="0"/>
                <a:cs typeface="Arial" panose="020B0604020202020204" pitchFamily="34" charset="0"/>
              </a:rPr>
              <a:t>sung</a:t>
            </a:r>
            <a:r>
              <a:rPr lang="en-US" sz="2300" dirty="0" smtClean="0">
                <a:solidFill>
                  <a:srgbClr val="000000"/>
                </a:solidFill>
                <a:latin typeface="Arial" panose="020B0604020202020204" pitchFamily="34" charset="0"/>
                <a:cs typeface="Arial" panose="020B0604020202020204" pitchFamily="34" charset="0"/>
              </a:rPr>
              <a:t> </a:t>
            </a:r>
            <a:r>
              <a:rPr lang="en-US" sz="2300" dirty="0" err="1" smtClean="0">
                <a:solidFill>
                  <a:srgbClr val="000000"/>
                </a:solidFill>
                <a:latin typeface="Arial" panose="020B0604020202020204" pitchFamily="34" charset="0"/>
                <a:cs typeface="Arial" panose="020B0604020202020204" pitchFamily="34" charset="0"/>
              </a:rPr>
              <a:t>hơn</a:t>
            </a:r>
            <a:r>
              <a:rPr lang="en-US" sz="2300" dirty="0" smtClean="0">
                <a:solidFill>
                  <a:srgbClr val="000000"/>
                </a:solidFill>
                <a:latin typeface="Arial" panose="020B0604020202020204" pitchFamily="34" charset="0"/>
                <a:cs typeface="Arial" panose="020B0604020202020204" pitchFamily="34" charset="0"/>
              </a:rPr>
              <a:t> </a:t>
            </a:r>
            <a:r>
              <a:rPr lang="en-US" sz="2300" dirty="0" err="1" smtClean="0">
                <a:solidFill>
                  <a:srgbClr val="000000"/>
                </a:solidFill>
                <a:latin typeface="Arial" panose="020B0604020202020204" pitchFamily="34" charset="0"/>
                <a:cs typeface="Arial" panose="020B0604020202020204" pitchFamily="34" charset="0"/>
              </a:rPr>
              <a:t>là</a:t>
            </a:r>
            <a:r>
              <a:rPr lang="en-US" sz="2300" dirty="0" smtClean="0">
                <a:solidFill>
                  <a:srgbClr val="000000"/>
                </a:solidFill>
                <a:latin typeface="Arial" panose="020B0604020202020204" pitchFamily="34" charset="0"/>
                <a:cs typeface="Arial" panose="020B0604020202020204" pitchFamily="34" charset="0"/>
              </a:rPr>
              <a:t> </a:t>
            </a:r>
            <a:r>
              <a:rPr lang="vi-VN" sz="2300" dirty="0" smtClean="0">
                <a:solidFill>
                  <a:srgbClr val="000000"/>
                </a:solidFill>
                <a:latin typeface="Arial" panose="020B0604020202020204" pitchFamily="34" charset="0"/>
                <a:cs typeface="Arial" panose="020B0604020202020204" pitchFamily="34" charset="0"/>
              </a:rPr>
              <a:t>tăng </a:t>
            </a:r>
            <a:r>
              <a:rPr lang="vi-VN" sz="2300" dirty="0">
                <a:solidFill>
                  <a:srgbClr val="000000"/>
                </a:solidFill>
                <a:latin typeface="Arial" panose="020B0604020202020204" pitchFamily="34" charset="0"/>
                <a:cs typeface="Arial" panose="020B0604020202020204" pitchFamily="34" charset="0"/>
              </a:rPr>
              <a:t>lương.</a:t>
            </a:r>
            <a:endParaRPr lang="en-US" sz="2300" dirty="0">
              <a:latin typeface="Arial" panose="020B0604020202020204" pitchFamily="34" charset="0"/>
              <a:cs typeface="Arial" panose="020B0604020202020204" pitchFamily="34" charset="0"/>
            </a:endParaRPr>
          </a:p>
        </p:txBody>
      </p:sp>
      <p:pic>
        <p:nvPicPr>
          <p:cNvPr id="3"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562" y="566151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5762" y="558531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0433" y="558531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8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377DCECA-46AF-45A3-A102-C94BCE4B4210}"/>
              </a:ext>
            </a:extLst>
          </p:cNvPr>
          <p:cNvPicPr>
            <a:picLocks noChangeAspect="1"/>
          </p:cNvPicPr>
          <p:nvPr/>
        </p:nvPicPr>
        <p:blipFill>
          <a:blip r:embed="rId3"/>
          <a:stretch>
            <a:fillRect/>
          </a:stretch>
        </p:blipFill>
        <p:spPr>
          <a:xfrm>
            <a:off x="1" y="478971"/>
            <a:ext cx="12191999" cy="5747658"/>
          </a:xfrm>
          <a:prstGeom prst="rect">
            <a:avLst/>
          </a:prstGeom>
        </p:spPr>
      </p:pic>
    </p:spTree>
    <p:extLst>
      <p:ext uri="{BB962C8B-B14F-4D97-AF65-F5344CB8AC3E}">
        <p14:creationId xmlns:p14="http://schemas.microsoft.com/office/powerpoint/2010/main" val="13705392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DA0883E-BEB8-4329-BF96-326265E20720}"/>
              </a:ext>
            </a:extLst>
          </p:cNvPr>
          <p:cNvSpPr/>
          <p:nvPr/>
        </p:nvSpPr>
        <p:spPr>
          <a:xfrm>
            <a:off x="6652591" y="113496"/>
            <a:ext cx="4916557" cy="6124754"/>
          </a:xfrm>
          <a:prstGeom prst="rect">
            <a:avLst/>
          </a:prstGeom>
        </p:spPr>
        <p:txBody>
          <a:bodyPr wrap="square">
            <a:spAutoFit/>
          </a:bodyPr>
          <a:lstStyle/>
          <a:p>
            <a:pPr algn="just"/>
            <a:endParaRPr lang="vi-VN" sz="2800" b="1" dirty="0" smtClean="0">
              <a:solidFill>
                <a:srgbClr val="000000"/>
              </a:solidFill>
              <a:cs typeface="Times New Roman" panose="02020603050405020304" pitchFamily="18" charset="0"/>
            </a:endParaRPr>
          </a:p>
          <a:p>
            <a:pPr algn="just"/>
            <a:endParaRPr lang="vi-VN" sz="2800" b="1" dirty="0">
              <a:solidFill>
                <a:srgbClr val="000000"/>
              </a:solidFill>
              <a:cs typeface="Times New Roman" panose="02020603050405020304" pitchFamily="18" charset="0"/>
            </a:endParaRPr>
          </a:p>
          <a:p>
            <a:pPr algn="just"/>
            <a:r>
              <a:rPr lang="vi-VN" sz="2800" b="1" dirty="0" smtClean="0">
                <a:solidFill>
                  <a:srgbClr val="000000"/>
                </a:solidFill>
                <a:cs typeface="Times New Roman" panose="02020603050405020304" pitchFamily="18" charset="0"/>
              </a:rPr>
              <a:t>Nhóm </a:t>
            </a:r>
            <a:r>
              <a:rPr lang="vi-VN" sz="2800" b="1" dirty="0">
                <a:solidFill>
                  <a:srgbClr val="000000"/>
                </a:solidFill>
                <a:cs typeface="Times New Roman" panose="02020603050405020304" pitchFamily="18" charset="0"/>
              </a:rPr>
              <a:t>HRM có trách nhiệm đào tạo </a:t>
            </a:r>
            <a:r>
              <a:rPr lang="vi-VN" sz="2800" dirty="0">
                <a:solidFill>
                  <a:srgbClr val="000000"/>
                </a:solidFill>
                <a:cs typeface="Times New Roman" panose="02020603050405020304" pitchFamily="18" charset="0"/>
              </a:rPr>
              <a:t>giúp </a:t>
            </a:r>
            <a:r>
              <a:rPr lang="vi-VN" sz="2800" b="1" dirty="0">
                <a:solidFill>
                  <a:srgbClr val="000000"/>
                </a:solidFill>
                <a:cs typeface="Times New Roman" panose="02020603050405020304" pitchFamily="18" charset="0"/>
              </a:rPr>
              <a:t>nhân viên</a:t>
            </a:r>
            <a:r>
              <a:rPr lang="vi-VN" sz="2800" dirty="0">
                <a:solidFill>
                  <a:srgbClr val="000000"/>
                </a:solidFill>
                <a:cs typeface="Times New Roman" panose="02020603050405020304" pitchFamily="18" charset="0"/>
              </a:rPr>
              <a:t> học hỏi kiến ​​thức hoặc kỹ năng cụ thể để cải thiện hiệu suất trong vai trò hiện tại của họ</a:t>
            </a:r>
            <a:r>
              <a:rPr lang="vi-VN" sz="2800" dirty="0" smtClean="0">
                <a:solidFill>
                  <a:srgbClr val="000000"/>
                </a:solidFill>
                <a:cs typeface="Times New Roman" panose="02020603050405020304" pitchFamily="18" charset="0"/>
              </a:rPr>
              <a:t>.</a:t>
            </a:r>
          </a:p>
          <a:p>
            <a:pPr algn="just"/>
            <a:endParaRPr lang="en-US" sz="2800" dirty="0">
              <a:solidFill>
                <a:srgbClr val="000000"/>
              </a:solidFill>
              <a:cs typeface="Times New Roman" panose="02020603050405020304" pitchFamily="18" charset="0"/>
            </a:endParaRPr>
          </a:p>
          <a:p>
            <a:pPr algn="just"/>
            <a:r>
              <a:rPr lang="vi-VN" sz="2800" b="1" dirty="0">
                <a:solidFill>
                  <a:srgbClr val="000000"/>
                </a:solidFill>
                <a:cs typeface="Times New Roman" panose="02020603050405020304" pitchFamily="18" charset="0"/>
              </a:rPr>
              <a:t>Sự phát triển </a:t>
            </a:r>
            <a:r>
              <a:rPr lang="vi-VN" sz="2800" dirty="0">
                <a:solidFill>
                  <a:srgbClr val="000000"/>
                </a:solidFill>
                <a:cs typeface="Times New Roman" panose="02020603050405020304" pitchFamily="18" charset="0"/>
              </a:rPr>
              <a:t>ngày càng mở rộng và tập trung vào sự tăng trưởng của </a:t>
            </a:r>
            <a:r>
              <a:rPr lang="vi-VN" sz="2800" b="1" dirty="0">
                <a:solidFill>
                  <a:srgbClr val="000000"/>
                </a:solidFill>
                <a:cs typeface="Times New Roman" panose="02020603050405020304" pitchFamily="18" charset="0"/>
              </a:rPr>
              <a:t>nhân viên </a:t>
            </a:r>
            <a:r>
              <a:rPr lang="vi-VN" sz="2800" dirty="0">
                <a:solidFill>
                  <a:srgbClr val="000000"/>
                </a:solidFill>
                <a:cs typeface="Times New Roman" panose="02020603050405020304" pitchFamily="18" charset="0"/>
              </a:rPr>
              <a:t>và hiệu suất trong tương lai chứ không phải là vai trò công việc ngay lập tức.</a:t>
            </a:r>
          </a:p>
        </p:txBody>
      </p:sp>
      <p:pic>
        <p:nvPicPr>
          <p:cNvPr id="1026" name="Picture 2" descr="Related image">
            <a:hlinkClick r:id="rId3"/>
            <a:extLst>
              <a:ext uri="{FF2B5EF4-FFF2-40B4-BE49-F238E27FC236}">
                <a16:creationId xmlns="" xmlns:a16="http://schemas.microsoft.com/office/drawing/2014/main" id="{00878A8F-B23D-41FE-8600-B2AC901DD8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3495"/>
            <a:ext cx="6414052" cy="595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459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88C3DF2D-6889-4F4A-A818-F65D8A79BD57}"/>
              </a:ext>
            </a:extLst>
          </p:cNvPr>
          <p:cNvSpPr/>
          <p:nvPr/>
        </p:nvSpPr>
        <p:spPr>
          <a:xfrm>
            <a:off x="291548" y="0"/>
            <a:ext cx="11555895" cy="5170646"/>
          </a:xfrm>
          <a:prstGeom prst="rect">
            <a:avLst/>
          </a:prstGeom>
        </p:spPr>
        <p:txBody>
          <a:bodyPr wrap="square">
            <a:spAutoFit/>
          </a:bodyPr>
          <a:lstStyle/>
          <a:p>
            <a:pPr algn="just"/>
            <a:r>
              <a:rPr lang="vi-VN" sz="3600" b="1" dirty="0">
                <a:cs typeface="Times New Roman" panose="02020603050405020304" pitchFamily="18" charset="0"/>
              </a:rPr>
              <a:t>Tại sao bạn cần </a:t>
            </a:r>
            <a:r>
              <a:rPr lang="en-US" sz="3600" b="1" dirty="0" err="1" smtClean="0">
                <a:latin typeface="Arial" panose="020B0604020202020204" pitchFamily="34" charset="0"/>
                <a:cs typeface="Arial" panose="020B0604020202020204" pitchFamily="34" charset="0"/>
              </a:rPr>
              <a:t>chương</a:t>
            </a:r>
            <a:r>
              <a:rPr lang="en-US" sz="3600" b="1" dirty="0" smtClean="0">
                <a:latin typeface="Arial" panose="020B0604020202020204" pitchFamily="34" charset="0"/>
                <a:cs typeface="Arial" panose="020B0604020202020204" pitchFamily="34" charset="0"/>
              </a:rPr>
              <a:t> </a:t>
            </a:r>
            <a:r>
              <a:rPr lang="en-US" sz="3600" b="1" dirty="0" err="1" smtClean="0">
                <a:latin typeface="Arial" panose="020B0604020202020204" pitchFamily="34" charset="0"/>
                <a:cs typeface="Arial" panose="020B0604020202020204" pitchFamily="34" charset="0"/>
              </a:rPr>
              <a:t>trình</a:t>
            </a:r>
            <a:r>
              <a:rPr lang="en-US" sz="3600" b="1" dirty="0" smtClean="0">
                <a:latin typeface="Arial" panose="020B0604020202020204" pitchFamily="34" charset="0"/>
                <a:cs typeface="Arial" panose="020B0604020202020204" pitchFamily="34" charset="0"/>
              </a:rPr>
              <a:t> </a:t>
            </a:r>
            <a:r>
              <a:rPr lang="vi-VN" sz="3600" b="1" dirty="0" smtClean="0">
                <a:latin typeface="Arial" panose="020B0604020202020204" pitchFamily="34" charset="0"/>
                <a:cs typeface="Arial" panose="020B0604020202020204" pitchFamily="34" charset="0"/>
              </a:rPr>
              <a:t>đào </a:t>
            </a:r>
            <a:r>
              <a:rPr lang="vi-VN" sz="3600" b="1" dirty="0">
                <a:latin typeface="Arial" panose="020B0604020202020204" pitchFamily="34" charset="0"/>
                <a:cs typeface="Arial" panose="020B0604020202020204" pitchFamily="34" charset="0"/>
              </a:rPr>
              <a:t>tạo và phát triển nhân viên có ảnh hưởng </a:t>
            </a:r>
            <a:r>
              <a:rPr lang="vi-VN" sz="3600" b="1" dirty="0" smtClean="0">
                <a:latin typeface="Arial" panose="020B0604020202020204" pitchFamily="34" charset="0"/>
                <a:cs typeface="Arial" panose="020B0604020202020204" pitchFamily="34" charset="0"/>
              </a:rPr>
              <a:t>cao</a:t>
            </a:r>
            <a:r>
              <a:rPr lang="vi-VN" sz="3600" b="1" dirty="0">
                <a:latin typeface="Arial" panose="020B0604020202020204" pitchFamily="34" charset="0"/>
                <a:cs typeface="Arial" panose="020B0604020202020204" pitchFamily="34" charset="0"/>
              </a:rPr>
              <a:t>?</a:t>
            </a:r>
          </a:p>
          <a:p>
            <a:pPr algn="just"/>
            <a:endParaRPr lang="en-US" sz="2800" b="1" dirty="0">
              <a:latin typeface="Arial" panose="020B0604020202020204" pitchFamily="34" charset="0"/>
              <a:cs typeface="Arial" panose="020B0604020202020204" pitchFamily="34" charset="0"/>
            </a:endParaRPr>
          </a:p>
          <a:p>
            <a:pPr algn="just"/>
            <a:r>
              <a:rPr lang="vi-VN" sz="2300" dirty="0">
                <a:latin typeface="Arial" panose="020B0604020202020204" pitchFamily="34" charset="0"/>
                <a:cs typeface="Arial" panose="020B0604020202020204" pitchFamily="34" charset="0"/>
              </a:rPr>
              <a:t>Các chương trình đào tạo và phát triển tốt giúp bạn giữ đúng người và tăng lợi nhuận. </a:t>
            </a:r>
            <a:endParaRPr lang="vi-VN" sz="2300" dirty="0" smtClean="0">
              <a:latin typeface="Arial" panose="020B0604020202020204" pitchFamily="34" charset="0"/>
              <a:cs typeface="Arial" panose="020B0604020202020204" pitchFamily="34" charset="0"/>
            </a:endParaRPr>
          </a:p>
          <a:p>
            <a:pPr algn="just"/>
            <a:endParaRPr lang="vi-VN" sz="2300" dirty="0">
              <a:latin typeface="Arial" panose="020B0604020202020204" pitchFamily="34" charset="0"/>
              <a:cs typeface="Arial" panose="020B0604020202020204" pitchFamily="34" charset="0"/>
            </a:endParaRPr>
          </a:p>
          <a:p>
            <a:pPr algn="just"/>
            <a:r>
              <a:rPr lang="vi-VN" sz="2300" dirty="0" smtClean="0">
                <a:latin typeface="Arial" panose="020B0604020202020204" pitchFamily="34" charset="0"/>
                <a:cs typeface="Arial" panose="020B0604020202020204" pitchFamily="34" charset="0"/>
              </a:rPr>
              <a:t>Vì </a:t>
            </a:r>
            <a:r>
              <a:rPr lang="vi-VN" sz="2300" dirty="0">
                <a:latin typeface="Arial" panose="020B0604020202020204" pitchFamily="34" charset="0"/>
                <a:cs typeface="Arial" panose="020B0604020202020204" pitchFamily="34" charset="0"/>
              </a:rPr>
              <a:t>cuộc chiến cho những tài năng hàng đầu trở nên cạnh tranh hơn, các chương trình đào tạo và phát triển nhân viên quan trọng hơn bao giờ hết. </a:t>
            </a:r>
            <a:endParaRPr lang="vi-VN" sz="2300" dirty="0" smtClean="0">
              <a:latin typeface="Arial" panose="020B0604020202020204" pitchFamily="34" charset="0"/>
              <a:cs typeface="Arial" panose="020B0604020202020204" pitchFamily="34" charset="0"/>
            </a:endParaRPr>
          </a:p>
          <a:p>
            <a:pPr algn="just"/>
            <a:endParaRPr lang="vi-VN" sz="2300" dirty="0">
              <a:latin typeface="Arial" panose="020B0604020202020204" pitchFamily="34" charset="0"/>
              <a:cs typeface="Arial" panose="020B0604020202020204" pitchFamily="34" charset="0"/>
            </a:endParaRPr>
          </a:p>
          <a:p>
            <a:pPr algn="just"/>
            <a:r>
              <a:rPr lang="vi-VN" sz="2300" dirty="0" smtClean="0">
                <a:latin typeface="Arial" panose="020B0604020202020204" pitchFamily="34" charset="0"/>
                <a:cs typeface="Arial" panose="020B0604020202020204" pitchFamily="34" charset="0"/>
              </a:rPr>
              <a:t>Việc </a:t>
            </a:r>
            <a:r>
              <a:rPr lang="vi-VN" sz="2300" dirty="0">
                <a:latin typeface="Arial" panose="020B0604020202020204" pitchFamily="34" charset="0"/>
                <a:cs typeface="Arial" panose="020B0604020202020204" pitchFamily="34" charset="0"/>
              </a:rPr>
              <a:t>thuê nhân tài hàng đầu cần có thời gian và tiền bạc và cách bạn tham gia và phát triển tài năng đó sẽ ảnh hưởng đến việc duy trì và tăng trưởng kinh doanh</a:t>
            </a:r>
            <a:r>
              <a:rPr lang="vi-VN" sz="2300" dirty="0" smtClean="0">
                <a:latin typeface="Arial" panose="020B0604020202020204" pitchFamily="34" charset="0"/>
                <a:cs typeface="Arial" panose="020B0604020202020204" pitchFamily="34" charset="0"/>
              </a:rPr>
              <a:t>.</a:t>
            </a:r>
            <a:endParaRPr lang="en-US" sz="2300" dirty="0" smtClean="0">
              <a:latin typeface="Arial" panose="020B0604020202020204" pitchFamily="34" charset="0"/>
              <a:cs typeface="Arial" panose="020B0604020202020204" pitchFamily="34" charset="0"/>
            </a:endParaRPr>
          </a:p>
          <a:p>
            <a:pPr algn="just"/>
            <a:endParaRPr lang="en-US" sz="2300" dirty="0">
              <a:latin typeface="Arial" panose="020B0604020202020204" pitchFamily="34" charset="0"/>
              <a:cs typeface="Arial" panose="020B0604020202020204" pitchFamily="34" charset="0"/>
            </a:endParaRPr>
          </a:p>
          <a:p>
            <a:pPr algn="just"/>
            <a:r>
              <a:rPr lang="vi-VN" sz="2300" dirty="0">
                <a:latin typeface="Arial" panose="020B0604020202020204" pitchFamily="34" charset="0"/>
                <a:cs typeface="Arial" panose="020B0604020202020204" pitchFamily="34" charset="0"/>
              </a:rPr>
              <a:t>Và nó không chỉ là duy trì. Chương trình đào tạo nhân viên và phát triển trực tiếp ảnh hưởng đến lợi nhuận của bạn.</a:t>
            </a:r>
            <a:endParaRPr lang="en-US" sz="2300" dirty="0">
              <a:effectLst/>
              <a:latin typeface="Arial" panose="020B0604020202020204" pitchFamily="34" charset="0"/>
              <a:cs typeface="Arial" panose="020B0604020202020204" pitchFamily="34" charset="0"/>
            </a:endParaRPr>
          </a:p>
        </p:txBody>
      </p:sp>
      <p:pic>
        <p:nvPicPr>
          <p:cNvPr id="3"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562" y="566151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5762" y="558531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0433" y="558531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354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3631EE1-43D6-49AF-985C-C26B3EA5B0AF}"/>
              </a:ext>
            </a:extLst>
          </p:cNvPr>
          <p:cNvSpPr/>
          <p:nvPr/>
        </p:nvSpPr>
        <p:spPr>
          <a:xfrm>
            <a:off x="5638800" y="380742"/>
            <a:ext cx="6270171" cy="6093976"/>
          </a:xfrm>
          <a:prstGeom prst="rect">
            <a:avLst/>
          </a:prstGeom>
        </p:spPr>
        <p:txBody>
          <a:bodyPr wrap="square">
            <a:spAutoFit/>
          </a:bodyPr>
          <a:lstStyle/>
          <a:p>
            <a:pPr algn="just"/>
            <a:r>
              <a:rPr lang="vi-VN" sz="2600" b="1" dirty="0">
                <a:cs typeface="Times New Roman" panose="02020603050405020304" pitchFamily="18" charset="0"/>
              </a:rPr>
              <a:t>Xác định tác động kinh doanh: </a:t>
            </a:r>
            <a:r>
              <a:rPr lang="vi-VN" sz="2600" dirty="0">
                <a:cs typeface="Times New Roman" panose="02020603050405020304" pitchFamily="18" charset="0"/>
              </a:rPr>
              <a:t>Thiết kế và phát triển đào tạo của bạn để đáp ứng </a:t>
            </a:r>
            <a:r>
              <a:rPr lang="en-US" sz="2600" dirty="0" err="1" smtClean="0">
                <a:latin typeface="Arial" panose="020B0604020202020204" pitchFamily="34" charset="0"/>
                <a:cs typeface="Arial" panose="020B0604020202020204" pitchFamily="34" charset="0"/>
              </a:rPr>
              <a:t>các</a:t>
            </a:r>
            <a:r>
              <a:rPr lang="en-US" sz="2600" dirty="0" smtClean="0">
                <a:cs typeface="Times New Roman" panose="02020603050405020304" pitchFamily="18" charset="0"/>
              </a:rPr>
              <a:t> </a:t>
            </a:r>
            <a:r>
              <a:rPr lang="vi-VN" sz="2600" dirty="0" smtClean="0">
                <a:cs typeface="Times New Roman" panose="02020603050405020304" pitchFamily="18" charset="0"/>
              </a:rPr>
              <a:t>mục </a:t>
            </a:r>
            <a:r>
              <a:rPr lang="vi-VN" sz="2600" dirty="0">
                <a:cs typeface="Times New Roman" panose="02020603050405020304" pitchFamily="18" charset="0"/>
              </a:rPr>
              <a:t>tiêu chung của công ty</a:t>
            </a:r>
            <a:r>
              <a:rPr lang="vi-VN" sz="2600" dirty="0" smtClean="0">
                <a:cs typeface="Times New Roman" panose="02020603050405020304" pitchFamily="18" charset="0"/>
              </a:rPr>
              <a:t>.</a:t>
            </a:r>
          </a:p>
          <a:p>
            <a:pPr algn="just"/>
            <a:endParaRPr lang="vi-VN" sz="2600" dirty="0">
              <a:cs typeface="Times New Roman" panose="02020603050405020304" pitchFamily="18" charset="0"/>
            </a:endParaRPr>
          </a:p>
          <a:p>
            <a:pPr algn="just"/>
            <a:r>
              <a:rPr lang="vi-VN" sz="2600" b="1" dirty="0">
                <a:cs typeface="Times New Roman" panose="02020603050405020304" pitchFamily="18" charset="0"/>
              </a:rPr>
              <a:t>Phân tích khoảng cách kỹ </a:t>
            </a:r>
            <a:r>
              <a:rPr lang="vi-VN" sz="2600" b="1" dirty="0" smtClean="0">
                <a:cs typeface="Times New Roman" panose="02020603050405020304" pitchFamily="18" charset="0"/>
              </a:rPr>
              <a:t>năng:</a:t>
            </a:r>
            <a:r>
              <a:rPr lang="en-US" sz="2600" b="1" dirty="0" smtClean="0">
                <a:cs typeface="Times New Roman" panose="02020603050405020304" pitchFamily="18" charset="0"/>
              </a:rPr>
              <a:t> </a:t>
            </a:r>
            <a:r>
              <a:rPr lang="vi-VN" sz="2600" dirty="0" smtClean="0">
                <a:cs typeface="Times New Roman" panose="02020603050405020304" pitchFamily="18" charset="0"/>
              </a:rPr>
              <a:t>Tìm </a:t>
            </a:r>
            <a:r>
              <a:rPr lang="vi-VN" sz="2600" dirty="0">
                <a:cs typeface="Times New Roman" panose="02020603050405020304" pitchFamily="18" charset="0"/>
              </a:rPr>
              <a:t>hiểu những khoảng cách giữa kỹ năng hiện tại và </a:t>
            </a:r>
            <a:r>
              <a:rPr lang="en-US" sz="2600" dirty="0" err="1" smtClean="0">
                <a:latin typeface="Arial" panose="020B0604020202020204" pitchFamily="34" charset="0"/>
                <a:cs typeface="Arial" panose="020B0604020202020204" pitchFamily="34" charset="0"/>
              </a:rPr>
              <a:t>kỹ</a:t>
            </a:r>
            <a:r>
              <a:rPr lang="en-US" sz="2600" dirty="0" smtClean="0">
                <a:latin typeface="Arial" panose="020B0604020202020204" pitchFamily="34" charset="0"/>
                <a:cs typeface="Arial" panose="020B0604020202020204" pitchFamily="34" charset="0"/>
              </a:rPr>
              <a:t> </a:t>
            </a:r>
            <a:r>
              <a:rPr lang="en-US" sz="2600" dirty="0" err="1" smtClean="0">
                <a:latin typeface="Arial" panose="020B0604020202020204" pitchFamily="34" charset="0"/>
                <a:cs typeface="Arial" panose="020B0604020202020204" pitchFamily="34" charset="0"/>
              </a:rPr>
              <a:t>năng</a:t>
            </a:r>
            <a:r>
              <a:rPr lang="en-US" sz="2600" dirty="0" smtClean="0">
                <a:latin typeface="Arial" panose="020B0604020202020204" pitchFamily="34" charset="0"/>
                <a:cs typeface="Arial" panose="020B0604020202020204" pitchFamily="34" charset="0"/>
              </a:rPr>
              <a:t> </a:t>
            </a:r>
            <a:r>
              <a:rPr lang="vi-VN" sz="2600" dirty="0" smtClean="0">
                <a:cs typeface="Times New Roman" panose="02020603050405020304" pitchFamily="18" charset="0"/>
              </a:rPr>
              <a:t>lý </a:t>
            </a:r>
            <a:r>
              <a:rPr lang="vi-VN" sz="2600" dirty="0">
                <a:cs typeface="Times New Roman" panose="02020603050405020304" pitchFamily="18" charset="0"/>
              </a:rPr>
              <a:t>tưởng của nhân </a:t>
            </a:r>
            <a:r>
              <a:rPr lang="vi-VN" sz="2600" dirty="0" smtClean="0">
                <a:cs typeface="Times New Roman" panose="02020603050405020304" pitchFamily="18" charset="0"/>
              </a:rPr>
              <a:t>viên</a:t>
            </a:r>
            <a:endParaRPr lang="vi-VN" sz="2600" dirty="0">
              <a:cs typeface="Times New Roman" panose="02020603050405020304" pitchFamily="18" charset="0"/>
            </a:endParaRPr>
          </a:p>
          <a:p>
            <a:pPr algn="just"/>
            <a:endParaRPr lang="en-US" sz="2600" b="1" dirty="0">
              <a:cs typeface="Times New Roman" panose="02020603050405020304" pitchFamily="18" charset="0"/>
            </a:endParaRPr>
          </a:p>
          <a:p>
            <a:pPr algn="just"/>
            <a:r>
              <a:rPr lang="vi-VN" sz="2600" b="1" dirty="0">
                <a:cs typeface="Times New Roman" panose="02020603050405020304" pitchFamily="18" charset="0"/>
              </a:rPr>
              <a:t>Các phương pháp đào tạo </a:t>
            </a:r>
            <a:r>
              <a:rPr lang="en-US" sz="2600" b="1" dirty="0" err="1" smtClean="0">
                <a:latin typeface="Arial" panose="020B0604020202020204" pitchFamily="34" charset="0"/>
                <a:cs typeface="Arial" panose="020B0604020202020204" pitchFamily="34" charset="0"/>
              </a:rPr>
              <a:t>theo</a:t>
            </a:r>
            <a:r>
              <a:rPr lang="en-US" sz="2600" b="1" dirty="0" smtClean="0">
                <a:latin typeface="Arial" panose="020B0604020202020204" pitchFamily="34" charset="0"/>
                <a:cs typeface="Arial" panose="020B0604020202020204" pitchFamily="34" charset="0"/>
              </a:rPr>
              <a:t> </a:t>
            </a:r>
            <a:r>
              <a:rPr lang="en-US" sz="2600" b="1" dirty="0" err="1" smtClean="0">
                <a:latin typeface="Arial" panose="020B0604020202020204" pitchFamily="34" charset="0"/>
                <a:cs typeface="Arial" panose="020B0604020202020204" pitchFamily="34" charset="0"/>
              </a:rPr>
              <a:t>tầng</a:t>
            </a:r>
            <a:r>
              <a:rPr lang="en-US" sz="2600" b="1" dirty="0" smtClean="0">
                <a:latin typeface="Arial" panose="020B0604020202020204" pitchFamily="34" charset="0"/>
                <a:cs typeface="Arial" panose="020B0604020202020204" pitchFamily="34" charset="0"/>
              </a:rPr>
              <a:t> </a:t>
            </a:r>
            <a:r>
              <a:rPr lang="vi-VN" sz="2600" b="1" dirty="0" smtClean="0">
                <a:cs typeface="Times New Roman" panose="02020603050405020304" pitchFamily="18" charset="0"/>
              </a:rPr>
              <a:t>lớp:</a:t>
            </a:r>
            <a:endParaRPr lang="en-US" sz="2600" b="1" dirty="0" smtClean="0">
              <a:cs typeface="Times New Roman" panose="02020603050405020304" pitchFamily="18" charset="0"/>
            </a:endParaRPr>
          </a:p>
          <a:p>
            <a:pPr algn="just"/>
            <a:r>
              <a:rPr lang="vi-VN" sz="2600" dirty="0">
                <a:cs typeface="Times New Roman" panose="02020603050405020304" pitchFamily="18" charset="0"/>
              </a:rPr>
              <a:t>Các chương trình đào tạo hiệu quả nhất</a:t>
            </a:r>
          </a:p>
          <a:p>
            <a:pPr algn="just"/>
            <a:r>
              <a:rPr lang="en-US" sz="2600" dirty="0" smtClean="0">
                <a:latin typeface="Arial" panose="020B0604020202020204" pitchFamily="34" charset="0"/>
                <a:cs typeface="Arial" panose="020B0604020202020204" pitchFamily="34" charset="0"/>
              </a:rPr>
              <a:t>s</a:t>
            </a:r>
            <a:r>
              <a:rPr lang="vi-VN" sz="2600" dirty="0" smtClean="0">
                <a:cs typeface="Times New Roman" panose="02020603050405020304" pitchFamily="18" charset="0"/>
              </a:rPr>
              <a:t>ử dụng</a:t>
            </a:r>
            <a:r>
              <a:rPr lang="en-US" sz="2600" dirty="0" smtClean="0">
                <a:cs typeface="Times New Roman" panose="02020603050405020304" pitchFamily="18" charset="0"/>
              </a:rPr>
              <a:t> </a:t>
            </a:r>
            <a:r>
              <a:rPr lang="en-US" sz="2600" dirty="0" err="1" smtClean="0">
                <a:latin typeface="Arial" panose="020B0604020202020204" pitchFamily="34" charset="0"/>
                <a:cs typeface="Arial" panose="020B0604020202020204" pitchFamily="34" charset="0"/>
              </a:rPr>
              <a:t>theo</a:t>
            </a:r>
            <a:r>
              <a:rPr lang="en-US" sz="2600" dirty="0" smtClean="0">
                <a:latin typeface="Arial" panose="020B0604020202020204" pitchFamily="34" charset="0"/>
                <a:cs typeface="Arial" panose="020B0604020202020204" pitchFamily="34" charset="0"/>
              </a:rPr>
              <a:t> </a:t>
            </a:r>
            <a:r>
              <a:rPr lang="en-US" sz="2600" dirty="0" err="1" smtClean="0">
                <a:latin typeface="Arial" panose="020B0604020202020204" pitchFamily="34" charset="0"/>
                <a:cs typeface="Arial" panose="020B0604020202020204" pitchFamily="34" charset="0"/>
              </a:rPr>
              <a:t>tầng</a:t>
            </a:r>
            <a:r>
              <a:rPr lang="en-US" sz="2600" dirty="0" smtClean="0">
                <a:latin typeface="Arial" panose="020B0604020202020204" pitchFamily="34" charset="0"/>
                <a:cs typeface="Arial" panose="020B0604020202020204" pitchFamily="34" charset="0"/>
              </a:rPr>
              <a:t> </a:t>
            </a:r>
            <a:r>
              <a:rPr lang="en-US" sz="2600" dirty="0" err="1" smtClean="0">
                <a:latin typeface="Arial" panose="020B0604020202020204" pitchFamily="34" charset="0"/>
                <a:cs typeface="Arial" panose="020B0604020202020204" pitchFamily="34" charset="0"/>
              </a:rPr>
              <a:t>lớp</a:t>
            </a:r>
            <a:r>
              <a:rPr lang="vi-VN" sz="2600" dirty="0" smtClean="0">
                <a:cs typeface="Times New Roman" panose="02020603050405020304" pitchFamily="18" charset="0"/>
              </a:rPr>
              <a:t>, </a:t>
            </a:r>
            <a:r>
              <a:rPr lang="vi-VN" sz="2600" dirty="0">
                <a:cs typeface="Times New Roman" panose="02020603050405020304" pitchFamily="18" charset="0"/>
              </a:rPr>
              <a:t>các hoạt động học </a:t>
            </a:r>
            <a:r>
              <a:rPr lang="en-US" sz="2600" dirty="0" smtClean="0">
                <a:cs typeface="Times New Roman" panose="02020603050405020304" pitchFamily="18" charset="0"/>
              </a:rPr>
              <a:t>t</a:t>
            </a:r>
            <a:r>
              <a:rPr lang="vi-VN" sz="2600" dirty="0" smtClean="0">
                <a:cs typeface="Times New Roman" panose="02020603050405020304" pitchFamily="18" charset="0"/>
              </a:rPr>
              <a:t>ập</a:t>
            </a:r>
            <a:r>
              <a:rPr lang="en-US" sz="2600" dirty="0" smtClean="0">
                <a:cs typeface="Times New Roman" panose="02020603050405020304" pitchFamily="18" charset="0"/>
              </a:rPr>
              <a:t> b</a:t>
            </a:r>
            <a:r>
              <a:rPr lang="vi-VN" sz="2600" dirty="0" smtClean="0">
                <a:cs typeface="Times New Roman" panose="02020603050405020304" pitchFamily="18" charset="0"/>
              </a:rPr>
              <a:t>ền</a:t>
            </a:r>
            <a:r>
              <a:rPr lang="en-US" sz="2600" dirty="0" smtClean="0">
                <a:cs typeface="Times New Roman" panose="02020603050405020304" pitchFamily="18" charset="0"/>
              </a:rPr>
              <a:t> v</a:t>
            </a:r>
            <a:r>
              <a:rPr lang="vi-VN" sz="2600" dirty="0" smtClean="0">
                <a:cs typeface="Times New Roman" panose="02020603050405020304" pitchFamily="18" charset="0"/>
              </a:rPr>
              <a:t>ững</a:t>
            </a:r>
            <a:r>
              <a:rPr lang="en-US" sz="2600" dirty="0" smtClean="0">
                <a:cs typeface="Times New Roman" panose="02020603050405020304" pitchFamily="18" charset="0"/>
              </a:rPr>
              <a:t> </a:t>
            </a:r>
            <a:r>
              <a:rPr lang="en-US" sz="2600" dirty="0" err="1" smtClean="0">
                <a:latin typeface="Arial" panose="020B0604020202020204" pitchFamily="34" charset="0"/>
                <a:cs typeface="Arial" panose="020B0604020202020204" pitchFamily="34" charset="0"/>
              </a:rPr>
              <a:t>để</a:t>
            </a:r>
            <a:r>
              <a:rPr lang="vi-VN" sz="2600" dirty="0" smtClean="0">
                <a:cs typeface="Times New Roman" panose="02020603050405020304" pitchFamily="18" charset="0"/>
              </a:rPr>
              <a:t> </a:t>
            </a:r>
            <a:r>
              <a:rPr lang="vi-VN" sz="2600" dirty="0">
                <a:cs typeface="Times New Roman" panose="02020603050405020304" pitchFamily="18" charset="0"/>
              </a:rPr>
              <a:t>cải </a:t>
            </a:r>
            <a:r>
              <a:rPr lang="vi-VN" sz="2600" dirty="0" smtClean="0">
                <a:cs typeface="Times New Roman" panose="02020603050405020304" pitchFamily="18" charset="0"/>
              </a:rPr>
              <a:t>thiện</a:t>
            </a:r>
            <a:r>
              <a:rPr lang="en-US" sz="2600" dirty="0">
                <a:cs typeface="Times New Roman" panose="02020603050405020304" pitchFamily="18" charset="0"/>
              </a:rPr>
              <a:t> </a:t>
            </a:r>
            <a:r>
              <a:rPr lang="vi-VN" sz="2600" dirty="0" smtClean="0">
                <a:cs typeface="Times New Roman" panose="02020603050405020304" pitchFamily="18" charset="0"/>
              </a:rPr>
              <a:t>hiệu suất</a:t>
            </a:r>
            <a:endParaRPr lang="en-US" sz="2600" dirty="0" smtClean="0">
              <a:cs typeface="Times New Roman" panose="02020603050405020304" pitchFamily="18" charset="0"/>
            </a:endParaRPr>
          </a:p>
          <a:p>
            <a:pPr algn="just"/>
            <a:r>
              <a:rPr lang="en-US" sz="2600" dirty="0" err="1" smtClean="0">
                <a:latin typeface="Arial" panose="020B0604020202020204" pitchFamily="34" charset="0"/>
                <a:cs typeface="Arial" panose="020B0604020202020204" pitchFamily="34" charset="0"/>
              </a:rPr>
              <a:t>theo</a:t>
            </a:r>
            <a:r>
              <a:rPr lang="en-US" sz="2600" dirty="0" smtClean="0">
                <a:latin typeface="Arial" panose="020B0604020202020204" pitchFamily="34" charset="0"/>
                <a:cs typeface="Arial" panose="020B0604020202020204" pitchFamily="34" charset="0"/>
              </a:rPr>
              <a:t> </a:t>
            </a:r>
            <a:r>
              <a:rPr lang="en-US" sz="2600" dirty="0" err="1" smtClean="0">
                <a:latin typeface="Arial" panose="020B0604020202020204" pitchFamily="34" charset="0"/>
                <a:cs typeface="Arial" panose="020B0604020202020204" pitchFamily="34" charset="0"/>
              </a:rPr>
              <a:t>thời</a:t>
            </a:r>
            <a:r>
              <a:rPr lang="en-US" sz="2600" dirty="0" smtClean="0">
                <a:latin typeface="Arial" panose="020B0604020202020204" pitchFamily="34" charset="0"/>
                <a:cs typeface="Arial" panose="020B0604020202020204" pitchFamily="34" charset="0"/>
              </a:rPr>
              <a:t> </a:t>
            </a:r>
            <a:r>
              <a:rPr lang="en-US" sz="2600" dirty="0" err="1" smtClean="0">
                <a:latin typeface="Arial" panose="020B0604020202020204" pitchFamily="34" charset="0"/>
                <a:cs typeface="Arial" panose="020B0604020202020204" pitchFamily="34" charset="0"/>
              </a:rPr>
              <a:t>gian</a:t>
            </a:r>
            <a:r>
              <a:rPr lang="en-US" sz="2600" dirty="0" smtClean="0">
                <a:latin typeface="Arial" panose="020B0604020202020204" pitchFamily="34" charset="0"/>
                <a:cs typeface="Arial" panose="020B0604020202020204" pitchFamily="34" charset="0"/>
              </a:rPr>
              <a:t>.</a:t>
            </a:r>
            <a:endParaRPr lang="vi-VN" sz="26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 xmlns:a16="http://schemas.microsoft.com/office/drawing/2014/main" id="{93F46724-A09C-46A0-991D-12435CE4245F}"/>
              </a:ext>
            </a:extLst>
          </p:cNvPr>
          <p:cNvPicPr>
            <a:picLocks noChangeAspect="1"/>
          </p:cNvPicPr>
          <p:nvPr/>
        </p:nvPicPr>
        <p:blipFill>
          <a:blip r:embed="rId3"/>
          <a:stretch>
            <a:fillRect/>
          </a:stretch>
        </p:blipFill>
        <p:spPr>
          <a:xfrm>
            <a:off x="239094" y="380742"/>
            <a:ext cx="5051363" cy="5562858"/>
          </a:xfrm>
          <a:prstGeom prst="rect">
            <a:avLst/>
          </a:prstGeom>
        </p:spPr>
      </p:pic>
    </p:spTree>
    <p:extLst>
      <p:ext uri="{BB962C8B-B14F-4D97-AF65-F5344CB8AC3E}">
        <p14:creationId xmlns:p14="http://schemas.microsoft.com/office/powerpoint/2010/main" val="20518490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A20F556-138A-4594-A32B-4D614C2F9C0C}"/>
              </a:ext>
            </a:extLst>
          </p:cNvPr>
          <p:cNvSpPr/>
          <p:nvPr/>
        </p:nvSpPr>
        <p:spPr>
          <a:xfrm>
            <a:off x="5824603" y="463826"/>
            <a:ext cx="5902176" cy="5509200"/>
          </a:xfrm>
          <a:prstGeom prst="rect">
            <a:avLst/>
          </a:prstGeom>
        </p:spPr>
        <p:txBody>
          <a:bodyPr wrap="square">
            <a:spAutoFit/>
          </a:bodyPr>
          <a:lstStyle/>
          <a:p>
            <a:pPr algn="just"/>
            <a:r>
              <a:rPr lang="en-US" sz="3200" b="1" dirty="0" err="1">
                <a:latin typeface="Arial" panose="020B0604020202020204" pitchFamily="34" charset="0"/>
                <a:cs typeface="Arial" panose="020B0604020202020204" pitchFamily="34" charset="0"/>
              </a:rPr>
              <a:t>Đánh</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giá</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h</a:t>
            </a:r>
            <a:r>
              <a:rPr lang="en-US" sz="3200" b="1" dirty="0" err="1" smtClean="0">
                <a:latin typeface="Arial" panose="020B0604020202020204" pitchFamily="34" charset="0"/>
                <a:cs typeface="Arial" panose="020B0604020202020204" pitchFamily="34" charset="0"/>
              </a:rPr>
              <a:t>iệu</a:t>
            </a:r>
            <a:r>
              <a:rPr lang="en-US" sz="3200" b="1" dirty="0" smtClean="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quả</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và</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d</a:t>
            </a:r>
            <a:r>
              <a:rPr lang="en-US" sz="3200" b="1" dirty="0" err="1" smtClean="0">
                <a:latin typeface="Arial" panose="020B0604020202020204" pitchFamily="34" charset="0"/>
                <a:cs typeface="Arial" panose="020B0604020202020204" pitchFamily="34" charset="0"/>
              </a:rPr>
              <a:t>uy</a:t>
            </a:r>
            <a:r>
              <a:rPr lang="en-US" sz="3200" b="1" dirty="0" smtClean="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trì</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l</a:t>
            </a:r>
            <a:r>
              <a:rPr lang="en-US" sz="3200" b="1" dirty="0" err="1" smtClean="0">
                <a:latin typeface="Arial" panose="020B0604020202020204" pitchFamily="34" charset="0"/>
                <a:cs typeface="Arial" panose="020B0604020202020204" pitchFamily="34" charset="0"/>
              </a:rPr>
              <a:t>ợi</a:t>
            </a:r>
            <a:r>
              <a:rPr lang="en-US" sz="3200" b="1" dirty="0" smtClean="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nhuận</a:t>
            </a:r>
            <a:r>
              <a:rPr lang="en-US" sz="3200" b="1" dirty="0" smtClean="0">
                <a:latin typeface="Arial" panose="020B0604020202020204" pitchFamily="34" charset="0"/>
                <a:cs typeface="Arial" panose="020B0604020202020204" pitchFamily="34" charset="0"/>
              </a:rPr>
              <a:t>:</a:t>
            </a:r>
          </a:p>
          <a:p>
            <a:pPr algn="just"/>
            <a:endParaRPr lang="en-US" sz="3200" dirty="0">
              <a:latin typeface="Arial" panose="020B0604020202020204" pitchFamily="34" charset="0"/>
              <a:cs typeface="Arial" panose="020B0604020202020204" pitchFamily="34" charset="0"/>
            </a:endParaRPr>
          </a:p>
          <a:p>
            <a:pPr algn="just"/>
            <a:r>
              <a:rPr lang="vi-VN" sz="3200" dirty="0">
                <a:latin typeface="Arial" panose="020B0604020202020204" pitchFamily="34" charset="0"/>
                <a:cs typeface="Arial" panose="020B0604020202020204" pitchFamily="34" charset="0"/>
              </a:rPr>
              <a:t>Sự cần </a:t>
            </a:r>
            <a:r>
              <a:rPr lang="vi-VN" sz="3200" dirty="0" smtClean="0">
                <a:latin typeface="Arial" panose="020B0604020202020204" pitchFamily="34" charset="0"/>
                <a:cs typeface="Arial" panose="020B0604020202020204" pitchFamily="34" charset="0"/>
              </a:rPr>
              <a:t>thiế</a:t>
            </a:r>
            <a:r>
              <a:rPr lang="en-US" sz="3200" dirty="0" smtClean="0">
                <a:latin typeface="Arial" panose="020B0604020202020204" pitchFamily="34" charset="0"/>
                <a:cs typeface="Arial" panose="020B0604020202020204" pitchFamily="34" charset="0"/>
              </a:rPr>
              <a:t>t </a:t>
            </a:r>
            <a:r>
              <a:rPr lang="en-US" sz="3200" dirty="0" err="1" smtClean="0">
                <a:latin typeface="Arial" panose="020B0604020202020204" pitchFamily="34" charset="0"/>
                <a:cs typeface="Arial" panose="020B0604020202020204" pitchFamily="34" charset="0"/>
              </a:rPr>
              <a:t>được</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đào </a:t>
            </a:r>
            <a:r>
              <a:rPr lang="vi-VN" sz="3200" dirty="0">
                <a:latin typeface="Arial" panose="020B0604020202020204" pitchFamily="34" charset="0"/>
                <a:cs typeface="Arial" panose="020B0604020202020204" pitchFamily="34" charset="0"/>
              </a:rPr>
              <a:t>tạo và hỗ </a:t>
            </a:r>
            <a:r>
              <a:rPr lang="vi-VN" sz="3200" dirty="0" smtClean="0">
                <a:latin typeface="Arial" panose="020B0604020202020204" pitchFamily="34" charset="0"/>
                <a:cs typeface="Arial" panose="020B0604020202020204" pitchFamily="34" charset="0"/>
              </a:rPr>
              <a:t>trợ</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của</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nhân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viên</a:t>
            </a:r>
            <a:r>
              <a:rPr lang="vi-VN" sz="3200" dirty="0" smtClean="0">
                <a:latin typeface="Arial" panose="020B0604020202020204" pitchFamily="34" charset="0"/>
                <a:cs typeface="Arial" panose="020B0604020202020204" pitchFamily="34" charset="0"/>
              </a:rPr>
              <a:t> </a:t>
            </a:r>
            <a:r>
              <a:rPr lang="vi-VN" sz="3200" dirty="0">
                <a:latin typeface="Arial" panose="020B0604020202020204" pitchFamily="34" charset="0"/>
                <a:cs typeface="Arial" panose="020B0604020202020204" pitchFamily="34" charset="0"/>
              </a:rPr>
              <a:t>không kết thúc khi họ trở lại làm việc. Trên thực tế</a:t>
            </a:r>
            <a:r>
              <a:rPr lang="vi-VN" sz="3200" dirty="0" smtClean="0">
                <a:latin typeface="Arial" panose="020B060402020202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sự</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hỗ</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trợ</a:t>
            </a:r>
            <a:r>
              <a:rPr lang="en-US" sz="3200" dirty="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liên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tục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sẽ</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phát</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huy</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đào</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tạo</a:t>
            </a:r>
            <a:r>
              <a:rPr lang="vi-VN" sz="3200" dirty="0" smtClean="0">
                <a:latin typeface="Arial" panose="020B0604020202020204" pitchFamily="34" charset="0"/>
                <a:cs typeface="Arial" panose="020B0604020202020204" pitchFamily="34" charset="0"/>
              </a:rPr>
              <a:t> </a:t>
            </a:r>
            <a:r>
              <a:rPr lang="vi-VN" sz="3200" dirty="0">
                <a:latin typeface="Arial" panose="020B0604020202020204" pitchFamily="34" charset="0"/>
                <a:cs typeface="Arial" panose="020B0604020202020204" pitchFamily="34" charset="0"/>
              </a:rPr>
              <a:t>ban đầu. Các mục tiêu học tập có thể đo lường là nền tảng để bạn đánh giá tác động của sáng kiến.</a:t>
            </a:r>
            <a:endParaRPr lang="en-US" sz="32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 xmlns:a16="http://schemas.microsoft.com/office/drawing/2014/main" id="{20CA6685-2EEE-495E-A97E-851D3A8C3A9E}"/>
              </a:ext>
            </a:extLst>
          </p:cNvPr>
          <p:cNvPicPr>
            <a:picLocks noChangeAspect="1"/>
          </p:cNvPicPr>
          <p:nvPr/>
        </p:nvPicPr>
        <p:blipFill>
          <a:blip r:embed="rId3"/>
          <a:stretch>
            <a:fillRect/>
          </a:stretch>
        </p:blipFill>
        <p:spPr>
          <a:xfrm>
            <a:off x="375390" y="463826"/>
            <a:ext cx="5198095" cy="5632311"/>
          </a:xfrm>
          <a:prstGeom prst="rect">
            <a:avLst/>
          </a:prstGeom>
        </p:spPr>
      </p:pic>
    </p:spTree>
    <p:extLst>
      <p:ext uri="{BB962C8B-B14F-4D97-AF65-F5344CB8AC3E}">
        <p14:creationId xmlns:p14="http://schemas.microsoft.com/office/powerpoint/2010/main" val="1707173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B8346EF-E78B-4DBE-87A2-9E4DD8D851BF}"/>
              </a:ext>
            </a:extLst>
          </p:cNvPr>
          <p:cNvSpPr/>
          <p:nvPr/>
        </p:nvSpPr>
        <p:spPr>
          <a:xfrm>
            <a:off x="185530" y="149961"/>
            <a:ext cx="12006469" cy="6001643"/>
          </a:xfrm>
          <a:prstGeom prst="rect">
            <a:avLst/>
          </a:prstGeom>
        </p:spPr>
        <p:txBody>
          <a:bodyPr wrap="square">
            <a:spAutoFit/>
          </a:bodyPr>
          <a:lstStyle/>
          <a:p>
            <a:pPr algn="just"/>
            <a:r>
              <a:rPr lang="vi-VN" sz="3200" b="1" dirty="0">
                <a:cs typeface="Times New Roman" panose="02020603050405020304" pitchFamily="18" charset="0"/>
              </a:rPr>
              <a:t>Ưu điểm và lợi ích của đào tạo nhân viên có ảnh hưởng </a:t>
            </a:r>
            <a:r>
              <a:rPr lang="vi-VN" sz="3200" b="1" dirty="0" smtClean="0">
                <a:cs typeface="Times New Roman" panose="02020603050405020304" pitchFamily="18" charset="0"/>
              </a:rPr>
              <a:t>cao</a:t>
            </a:r>
            <a:endParaRPr lang="en-US" sz="3200" b="1" dirty="0" smtClean="0">
              <a:cs typeface="Times New Roman" panose="02020603050405020304" pitchFamily="18" charset="0"/>
            </a:endParaRPr>
          </a:p>
          <a:p>
            <a:pPr algn="just"/>
            <a:r>
              <a:rPr lang="vi-VN" sz="3200" dirty="0">
                <a:cs typeface="Times New Roman" panose="02020603050405020304" pitchFamily="18" charset="0"/>
              </a:rPr>
              <a:t>Các công ty hàng đầu đầu tư vào các chương trình đào tạo vì họ biết rằng đầu </a:t>
            </a:r>
            <a:r>
              <a:rPr lang="vi-VN" sz="3200" dirty="0" smtClean="0">
                <a:cs typeface="Times New Roman" panose="02020603050405020304" pitchFamily="18" charset="0"/>
              </a:rPr>
              <a:t>tư</a:t>
            </a:r>
            <a:r>
              <a:rPr lang="en-US" sz="3200" dirty="0" smtClean="0">
                <a:cs typeface="Times New Roman" panose="02020603050405020304" pitchFamily="18" charset="0"/>
              </a:rPr>
              <a:t> </a:t>
            </a:r>
            <a:r>
              <a:rPr lang="en-US" sz="3200" dirty="0" err="1" smtClean="0">
                <a:latin typeface="Arial" panose="020B0604020202020204" pitchFamily="34" charset="0"/>
                <a:cs typeface="Arial" panose="020B0604020202020204" pitchFamily="34" charset="0"/>
              </a:rPr>
              <a:t>sẽ</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có</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lợi</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cho</a:t>
            </a:r>
            <a:r>
              <a:rPr lang="vi-VN" sz="3200" dirty="0" smtClean="0">
                <a:latin typeface="Arial" panose="020B0604020202020204" pitchFamily="34" charset="0"/>
                <a:cs typeface="Arial" panose="020B0604020202020204" pitchFamily="34" charset="0"/>
              </a:rPr>
              <a:t> </a:t>
            </a:r>
            <a:r>
              <a:rPr lang="vi-VN" sz="3200" dirty="0">
                <a:latin typeface="Arial" panose="020B0604020202020204" pitchFamily="34" charset="0"/>
                <a:cs typeface="Arial" panose="020B0604020202020204" pitchFamily="34" charset="0"/>
              </a:rPr>
              <a:t>cá nhân và tổ chức</a:t>
            </a:r>
            <a:r>
              <a:rPr lang="vi-VN" sz="3200" dirty="0" smtClean="0">
                <a:latin typeface="Arial" panose="020B0604020202020204" pitchFamily="34" charset="0"/>
                <a:cs typeface="Arial" panose="020B0604020202020204" pitchFamily="34" charset="0"/>
              </a:rPr>
              <a:t>.</a:t>
            </a:r>
            <a:endParaRPr lang="en-US" sz="3200" dirty="0" smtClean="0">
              <a:latin typeface="Arial" panose="020B0604020202020204" pitchFamily="34" charset="0"/>
              <a:cs typeface="Arial" panose="020B0604020202020204" pitchFamily="34" charset="0"/>
            </a:endParaRPr>
          </a:p>
          <a:p>
            <a:r>
              <a:rPr lang="en-US" sz="3200" dirty="0" err="1">
                <a:latin typeface="Arial" panose="020B0604020202020204" pitchFamily="34" charset="0"/>
                <a:cs typeface="Arial" panose="020B0604020202020204" pitchFamily="34" charset="0"/>
              </a:rPr>
              <a:t>Đây</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là</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vài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ví</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dụ</a:t>
            </a:r>
            <a:r>
              <a:rPr lang="en-US" sz="3200" dirty="0" smtClean="0">
                <a:latin typeface="Arial" panose="020B0604020202020204" pitchFamily="34" charset="0"/>
                <a:cs typeface="Arial" panose="020B0604020202020204" pitchFamily="34" charset="0"/>
              </a:rPr>
              <a:t>:</a:t>
            </a:r>
          </a:p>
          <a:p>
            <a:pPr algn="r"/>
            <a:endParaRPr lang="en-US" sz="3200" dirty="0">
              <a:cs typeface="Times New Roman" panose="02020603050405020304" pitchFamily="18" charset="0"/>
            </a:endParaRPr>
          </a:p>
          <a:p>
            <a:pPr algn="r"/>
            <a:r>
              <a:rPr lang="vi-VN" sz="3200" b="1" dirty="0" smtClean="0">
                <a:cs typeface="Times New Roman" panose="02020603050405020304" pitchFamily="18" charset="0"/>
              </a:rPr>
              <a:t>Tổ </a:t>
            </a:r>
            <a:r>
              <a:rPr lang="vi-VN" sz="3200" b="1" dirty="0">
                <a:cs typeface="Times New Roman" panose="02020603050405020304" pitchFamily="18" charset="0"/>
              </a:rPr>
              <a:t>chức </a:t>
            </a:r>
            <a:r>
              <a:rPr lang="vi-VN" sz="3200" dirty="0">
                <a:cs typeface="Times New Roman" panose="02020603050405020304" pitchFamily="18" charset="0"/>
              </a:rPr>
              <a:t>* Tăng trưởng lợi nhuận * Giảm doanh thu của </a:t>
            </a:r>
            <a:r>
              <a:rPr lang="vi-VN" sz="3200" dirty="0" smtClean="0">
                <a:cs typeface="Times New Roman" panose="02020603050405020304" pitchFamily="18" charset="0"/>
              </a:rPr>
              <a:t>nhân</a:t>
            </a:r>
            <a:r>
              <a:rPr lang="en-US" sz="3200" dirty="0" smtClean="0">
                <a:cs typeface="Times New Roman" panose="02020603050405020304" pitchFamily="18" charset="0"/>
              </a:rPr>
              <a:t> </a:t>
            </a:r>
            <a:r>
              <a:rPr lang="en-US" sz="3200" dirty="0" err="1" smtClean="0">
                <a:latin typeface="Arial" panose="020B0604020202020204" pitchFamily="34" charset="0"/>
                <a:cs typeface="Arial" panose="020B0604020202020204" pitchFamily="34" charset="0"/>
              </a:rPr>
              <a:t>viên</a:t>
            </a:r>
            <a:r>
              <a:rPr lang="en-US" sz="3200" dirty="0" smtClean="0">
                <a:latin typeface="Arial" panose="020B0604020202020204" pitchFamily="34" charset="0"/>
                <a:cs typeface="Arial" panose="020B0604020202020204" pitchFamily="34" charset="0"/>
              </a:rPr>
              <a:t>	</a:t>
            </a:r>
            <a:r>
              <a:rPr lang="en-US" sz="3200" dirty="0" smtClean="0">
                <a:cs typeface="Times New Roman" panose="02020603050405020304" pitchFamily="18" charset="0"/>
              </a:rPr>
              <a:t>																			</a:t>
            </a:r>
            <a:endParaRPr lang="vi-VN" sz="3200" dirty="0">
              <a:cs typeface="Times New Roman" panose="02020603050405020304" pitchFamily="18" charset="0"/>
            </a:endParaRPr>
          </a:p>
          <a:p>
            <a:r>
              <a:rPr lang="vi-VN" sz="3200" dirty="0">
                <a:cs typeface="Times New Roman" panose="02020603050405020304" pitchFamily="18" charset="0"/>
              </a:rPr>
              <a:t>                               </a:t>
            </a:r>
            <a:r>
              <a:rPr lang="vi-VN" sz="3200" dirty="0" smtClean="0">
                <a:cs typeface="Times New Roman" panose="02020603050405020304" pitchFamily="18" charset="0"/>
              </a:rPr>
              <a:t>       * </a:t>
            </a:r>
            <a:r>
              <a:rPr lang="en-US" sz="3200" dirty="0" err="1" smtClean="0">
                <a:latin typeface="Arial" panose="020B0604020202020204" pitchFamily="34" charset="0"/>
                <a:cs typeface="Arial" panose="020B0604020202020204" pitchFamily="34" charset="0"/>
              </a:rPr>
              <a:t>Nguồn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nhân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tài</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kế</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nhiệm</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sâu</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rộng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hơn</a:t>
            </a:r>
            <a:endParaRPr lang="vi-VN" sz="3200" dirty="0">
              <a:latin typeface="Arial" panose="020B0604020202020204" pitchFamily="34" charset="0"/>
              <a:cs typeface="Arial" panose="020B0604020202020204" pitchFamily="34" charset="0"/>
            </a:endParaRPr>
          </a:p>
          <a:p>
            <a:endParaRPr lang="vi-VN" sz="3200" dirty="0">
              <a:cs typeface="Times New Roman" panose="02020603050405020304" pitchFamily="18" charset="0"/>
            </a:endParaRPr>
          </a:p>
          <a:p>
            <a:r>
              <a:rPr lang="en-US" sz="3200" b="1" dirty="0" smtClean="0">
                <a:cs typeface="Times New Roman" panose="02020603050405020304" pitchFamily="18" charset="0"/>
              </a:rPr>
              <a:t>	</a:t>
            </a:r>
            <a:r>
              <a:rPr lang="vi-VN" sz="3200" b="1" dirty="0" smtClean="0">
                <a:cs typeface="Times New Roman" panose="02020603050405020304" pitchFamily="18" charset="0"/>
              </a:rPr>
              <a:t>Cá </a:t>
            </a:r>
            <a:r>
              <a:rPr lang="vi-VN" sz="3200" b="1" dirty="0">
                <a:cs typeface="Times New Roman" panose="02020603050405020304" pitchFamily="18" charset="0"/>
              </a:rPr>
              <a:t>nhân </a:t>
            </a:r>
            <a:r>
              <a:rPr lang="vi-VN" sz="3200" dirty="0">
                <a:cs typeface="Times New Roman" panose="02020603050405020304" pitchFamily="18" charset="0"/>
              </a:rPr>
              <a:t>* Gia tăng động lực của nhân viên * Cải thiện sự tham gia</a:t>
            </a:r>
          </a:p>
          <a:p>
            <a:r>
              <a:rPr lang="vi-VN" sz="3200" dirty="0">
                <a:cs typeface="Times New Roman" panose="02020603050405020304" pitchFamily="18" charset="0"/>
              </a:rPr>
              <a:t>                                    * Cải thiện tốc độ </a:t>
            </a:r>
            <a:r>
              <a:rPr lang="en-US" sz="3200" dirty="0" err="1" smtClean="0">
                <a:latin typeface="Arial" panose="020B0604020202020204" pitchFamily="34" charset="0"/>
                <a:cs typeface="Arial" panose="020B0604020202020204" pitchFamily="34" charset="0"/>
              </a:rPr>
              <a:t>nâng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cao</a:t>
            </a:r>
            <a:r>
              <a:rPr lang="vi-VN" sz="3200" dirty="0" smtClean="0">
                <a:latin typeface="Arial" panose="020B0604020202020204" pitchFamily="34" charset="0"/>
                <a:cs typeface="Arial" panose="020B0604020202020204" pitchFamily="34" charset="0"/>
              </a:rPr>
              <a:t> </a:t>
            </a:r>
            <a:r>
              <a:rPr lang="vi-VN" sz="3200" dirty="0">
                <a:cs typeface="Times New Roman" panose="02020603050405020304" pitchFamily="18" charset="0"/>
              </a:rPr>
              <a:t>năng lực</a:t>
            </a:r>
            <a:endParaRPr lang="en-US" sz="3200" dirty="0">
              <a:effectLst/>
              <a:cs typeface="Times New Roman" panose="02020603050405020304" pitchFamily="18" charset="0"/>
            </a:endParaRPr>
          </a:p>
        </p:txBody>
      </p:sp>
    </p:spTree>
    <p:extLst>
      <p:ext uri="{BB962C8B-B14F-4D97-AF65-F5344CB8AC3E}">
        <p14:creationId xmlns:p14="http://schemas.microsoft.com/office/powerpoint/2010/main" val="1415459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C349717-2974-475F-B5B7-0FF1E28547A0}"/>
              </a:ext>
            </a:extLst>
          </p:cNvPr>
          <p:cNvSpPr/>
          <p:nvPr/>
        </p:nvSpPr>
        <p:spPr>
          <a:xfrm>
            <a:off x="212035" y="99744"/>
            <a:ext cx="11767930" cy="584775"/>
          </a:xfrm>
          <a:prstGeom prst="rect">
            <a:avLst/>
          </a:prstGeom>
        </p:spPr>
        <p:txBody>
          <a:bodyPr wrap="square">
            <a:spAutoFit/>
          </a:bodyPr>
          <a:lstStyle/>
          <a:p>
            <a:pPr algn="ctr"/>
            <a:r>
              <a:rPr lang="vi-VN" sz="3200" b="1" dirty="0">
                <a:cs typeface="Times New Roman" panose="02020603050405020304" pitchFamily="18" charset="0"/>
              </a:rPr>
              <a:t>Nhân sự cũng quan tâm đến </a:t>
            </a:r>
            <a:r>
              <a:rPr lang="en-US" sz="3200" b="1" dirty="0" err="1" smtClean="0">
                <a:latin typeface="Arial" panose="020B0604020202020204" pitchFamily="34" charset="0"/>
                <a:cs typeface="Arial" panose="020B0604020202020204" pitchFamily="34" charset="0"/>
              </a:rPr>
              <a:t>chính</a:t>
            </a:r>
            <a:r>
              <a:rPr lang="en-US" sz="3200" b="1" dirty="0" smtClean="0">
                <a:cs typeface="Times New Roman" panose="02020603050405020304" pitchFamily="18" charset="0"/>
              </a:rPr>
              <a:t> </a:t>
            </a:r>
            <a:r>
              <a:rPr lang="vi-VN" sz="3200" b="1" dirty="0" smtClean="0">
                <a:cs typeface="Times New Roman" panose="02020603050405020304" pitchFamily="18" charset="0"/>
              </a:rPr>
              <a:t>sự </a:t>
            </a:r>
            <a:r>
              <a:rPr lang="vi-VN" sz="3200" b="1" dirty="0">
                <a:cs typeface="Times New Roman" panose="02020603050405020304" pitchFamily="18" charset="0"/>
              </a:rPr>
              <a:t>thay đổi </a:t>
            </a:r>
            <a:r>
              <a:rPr lang="en-US" sz="3200" b="1" dirty="0" err="1" smtClean="0">
                <a:latin typeface="Arial" panose="020B0604020202020204" pitchFamily="34" charset="0"/>
                <a:cs typeface="Arial" panose="020B0604020202020204" pitchFamily="34" charset="0"/>
              </a:rPr>
              <a:t>của</a:t>
            </a:r>
            <a:r>
              <a:rPr lang="vi-VN" sz="3200" b="1" dirty="0" smtClean="0">
                <a:cs typeface="Times New Roman" panose="02020603050405020304" pitchFamily="18" charset="0"/>
              </a:rPr>
              <a:t> </a:t>
            </a:r>
            <a:r>
              <a:rPr lang="vi-VN" sz="3200" b="1" dirty="0">
                <a:cs typeface="Times New Roman" panose="02020603050405020304" pitchFamily="18" charset="0"/>
              </a:rPr>
              <a:t>tổ chức</a:t>
            </a:r>
            <a:endParaRPr lang="en-US" sz="3200" dirty="0">
              <a:cs typeface="Times New Roman" panose="02020603050405020304" pitchFamily="18" charset="0"/>
            </a:endParaRPr>
          </a:p>
        </p:txBody>
      </p:sp>
      <p:pic>
        <p:nvPicPr>
          <p:cNvPr id="4" name="Picture 3">
            <a:extLst>
              <a:ext uri="{FF2B5EF4-FFF2-40B4-BE49-F238E27FC236}">
                <a16:creationId xmlns="" xmlns:a16="http://schemas.microsoft.com/office/drawing/2014/main" id="{8966640A-B7C1-4C12-9161-9EDCAABD2163}"/>
              </a:ext>
            </a:extLst>
          </p:cNvPr>
          <p:cNvPicPr>
            <a:picLocks noChangeAspect="1"/>
          </p:cNvPicPr>
          <p:nvPr/>
        </p:nvPicPr>
        <p:blipFill>
          <a:blip r:embed="rId3"/>
          <a:stretch>
            <a:fillRect/>
          </a:stretch>
        </p:blipFill>
        <p:spPr>
          <a:xfrm>
            <a:off x="128746" y="1497496"/>
            <a:ext cx="11334384" cy="5194852"/>
          </a:xfrm>
          <a:prstGeom prst="rect">
            <a:avLst/>
          </a:prstGeom>
        </p:spPr>
      </p:pic>
    </p:spTree>
    <p:extLst>
      <p:ext uri="{BB962C8B-B14F-4D97-AF65-F5344CB8AC3E}">
        <p14:creationId xmlns:p14="http://schemas.microsoft.com/office/powerpoint/2010/main" val="35231291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BD5535C-2EEC-48DE-BC90-6DC115C857B2}"/>
              </a:ext>
            </a:extLst>
          </p:cNvPr>
          <p:cNvPicPr>
            <a:picLocks noChangeAspect="1"/>
          </p:cNvPicPr>
          <p:nvPr/>
        </p:nvPicPr>
        <p:blipFill>
          <a:blip r:embed="rId3"/>
          <a:stretch>
            <a:fillRect/>
          </a:stretch>
        </p:blipFill>
        <p:spPr>
          <a:xfrm>
            <a:off x="1802296" y="533771"/>
            <a:ext cx="8542707" cy="5196323"/>
          </a:xfrm>
          <a:prstGeom prst="rect">
            <a:avLst/>
          </a:prstGeom>
        </p:spPr>
      </p:pic>
    </p:spTree>
    <p:extLst>
      <p:ext uri="{BB962C8B-B14F-4D97-AF65-F5344CB8AC3E}">
        <p14:creationId xmlns:p14="http://schemas.microsoft.com/office/powerpoint/2010/main" val="1295183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9C40BF9-5863-42F1-A16E-56AACC0D0C61}"/>
              </a:ext>
            </a:extLst>
          </p:cNvPr>
          <p:cNvSpPr/>
          <p:nvPr/>
        </p:nvSpPr>
        <p:spPr>
          <a:xfrm>
            <a:off x="265043" y="666093"/>
            <a:ext cx="11613333" cy="1754326"/>
          </a:xfrm>
          <a:prstGeom prst="rect">
            <a:avLst/>
          </a:prstGeom>
        </p:spPr>
        <p:txBody>
          <a:bodyPr wrap="square">
            <a:spAutoFit/>
          </a:bodyPr>
          <a:lstStyle/>
          <a:p>
            <a:pPr algn="just"/>
            <a:r>
              <a:rPr lang="en-US" sz="3600" dirty="0" err="1" smtClean="0">
                <a:latin typeface="Arial" panose="020B0604020202020204" pitchFamily="34" charset="0"/>
                <a:cs typeface="Arial" panose="020B0604020202020204" pitchFamily="34" charset="0"/>
              </a:rPr>
              <a:t>Sự</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đồng</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tình</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ủng</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hộ</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của</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nhân</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viên</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đối</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với</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sự</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thay</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đổi</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của</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tổ</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chức</a:t>
            </a:r>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l</a:t>
            </a:r>
            <a:r>
              <a:rPr lang="vi-VN" sz="3600" dirty="0" smtClean="0">
                <a:latin typeface="Arial" panose="020B0604020202020204" pitchFamily="34" charset="0"/>
                <a:cs typeface="Arial" panose="020B0604020202020204" pitchFamily="34" charset="0"/>
              </a:rPr>
              <a:t>à </a:t>
            </a:r>
            <a:r>
              <a:rPr lang="vi-VN" sz="3600" dirty="0">
                <a:latin typeface="Arial" panose="020B0604020202020204" pitchFamily="34" charset="0"/>
                <a:cs typeface="Arial" panose="020B0604020202020204" pitchFamily="34" charset="0"/>
              </a:rPr>
              <a:t>điều cần thiết cho </a:t>
            </a:r>
            <a:r>
              <a:rPr lang="vi-VN" sz="3600" dirty="0" smtClean="0">
                <a:latin typeface="Arial" panose="020B0604020202020204" pitchFamily="34" charset="0"/>
                <a:cs typeface="Arial" panose="020B0604020202020204" pitchFamily="34" charset="0"/>
              </a:rPr>
              <a:t>sự </a:t>
            </a:r>
            <a:r>
              <a:rPr lang="vi-VN" sz="3600" dirty="0">
                <a:latin typeface="Arial" panose="020B0604020202020204" pitchFamily="34" charset="0"/>
                <a:cs typeface="Arial" panose="020B0604020202020204" pitchFamily="34" charset="0"/>
              </a:rPr>
              <a:t>thành công </a:t>
            </a:r>
            <a:r>
              <a:rPr lang="vi-VN" sz="3600" dirty="0" smtClean="0">
                <a:latin typeface="Arial" panose="020B0604020202020204" pitchFamily="34" charset="0"/>
                <a:cs typeface="Arial" panose="020B0604020202020204" pitchFamily="34" charset="0"/>
              </a:rPr>
              <a:t>của sự </a:t>
            </a:r>
            <a:r>
              <a:rPr lang="vi-VN" sz="3600" dirty="0">
                <a:latin typeface="Arial" panose="020B0604020202020204" pitchFamily="34" charset="0"/>
                <a:cs typeface="Arial" panose="020B0604020202020204" pitchFamily="34" charset="0"/>
              </a:rPr>
              <a:t>thay đổi đó.</a:t>
            </a:r>
            <a:endParaRPr lang="en-US" sz="36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 xmlns:a16="http://schemas.microsoft.com/office/drawing/2014/main" id="{E68790D9-6BDE-47E7-A3C3-844D81AF9BC2}"/>
              </a:ext>
            </a:extLst>
          </p:cNvPr>
          <p:cNvPicPr>
            <a:picLocks noChangeAspect="1"/>
          </p:cNvPicPr>
          <p:nvPr/>
        </p:nvPicPr>
        <p:blipFill>
          <a:blip r:embed="rId3"/>
          <a:stretch>
            <a:fillRect/>
          </a:stretch>
        </p:blipFill>
        <p:spPr>
          <a:xfrm>
            <a:off x="3573389" y="2148493"/>
            <a:ext cx="7760703" cy="4136572"/>
          </a:xfrm>
          <a:prstGeom prst="rect">
            <a:avLst/>
          </a:prstGeom>
        </p:spPr>
      </p:pic>
    </p:spTree>
    <p:extLst>
      <p:ext uri="{BB962C8B-B14F-4D97-AF65-F5344CB8AC3E}">
        <p14:creationId xmlns:p14="http://schemas.microsoft.com/office/powerpoint/2010/main" val="1794796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422C9D8-6E13-441B-884A-0658F41DD9C0}"/>
              </a:ext>
            </a:extLst>
          </p:cNvPr>
          <p:cNvPicPr>
            <a:picLocks noChangeAspect="1"/>
          </p:cNvPicPr>
          <p:nvPr/>
        </p:nvPicPr>
        <p:blipFill>
          <a:blip r:embed="rId3"/>
          <a:stretch>
            <a:fillRect/>
          </a:stretch>
        </p:blipFill>
        <p:spPr>
          <a:xfrm>
            <a:off x="92766" y="0"/>
            <a:ext cx="12099234" cy="6858000"/>
          </a:xfrm>
          <a:prstGeom prst="rect">
            <a:avLst/>
          </a:prstGeom>
        </p:spPr>
      </p:pic>
    </p:spTree>
    <p:extLst>
      <p:ext uri="{BB962C8B-B14F-4D97-AF65-F5344CB8AC3E}">
        <p14:creationId xmlns:p14="http://schemas.microsoft.com/office/powerpoint/2010/main" val="304882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8F4B8E03-1586-47E1-866E-FB7AD056A8A2}"/>
              </a:ext>
            </a:extLst>
          </p:cNvPr>
          <p:cNvSpPr/>
          <p:nvPr/>
        </p:nvSpPr>
        <p:spPr>
          <a:xfrm>
            <a:off x="1604210" y="-26502"/>
            <a:ext cx="8744114" cy="1200329"/>
          </a:xfrm>
          <a:prstGeom prst="rect">
            <a:avLst/>
          </a:prstGeom>
        </p:spPr>
        <p:txBody>
          <a:bodyPr wrap="square">
            <a:spAutoFit/>
          </a:bodyPr>
          <a:lstStyle/>
          <a:p>
            <a:pPr algn="ctr"/>
            <a:r>
              <a:rPr lang="vi-VN" sz="3600" b="1" dirty="0">
                <a:cs typeface="Times New Roman" panose="02020603050405020304" pitchFamily="18" charset="0"/>
              </a:rPr>
              <a:t> Nguồn nhân lực tập trung vào việc tối đa hóa năng suất của nhân viên</a:t>
            </a:r>
            <a:endParaRPr lang="en-US" sz="3600" b="1" dirty="0">
              <a:cs typeface="Times New Roman" panose="02020603050405020304" pitchFamily="18" charset="0"/>
            </a:endParaRPr>
          </a:p>
        </p:txBody>
      </p:sp>
      <p:pic>
        <p:nvPicPr>
          <p:cNvPr id="4" name="Picture 3">
            <a:extLst>
              <a:ext uri="{FF2B5EF4-FFF2-40B4-BE49-F238E27FC236}">
                <a16:creationId xmlns="" xmlns:a16="http://schemas.microsoft.com/office/drawing/2014/main" id="{12402C02-7585-4612-8F44-99650737472E}"/>
              </a:ext>
            </a:extLst>
          </p:cNvPr>
          <p:cNvPicPr>
            <a:picLocks noChangeAspect="1"/>
          </p:cNvPicPr>
          <p:nvPr/>
        </p:nvPicPr>
        <p:blipFill>
          <a:blip r:embed="rId3"/>
          <a:stretch>
            <a:fillRect/>
          </a:stretch>
        </p:blipFill>
        <p:spPr>
          <a:xfrm>
            <a:off x="2111054" y="1583446"/>
            <a:ext cx="7964556" cy="4460943"/>
          </a:xfrm>
          <a:prstGeom prst="rect">
            <a:avLst/>
          </a:prstGeom>
        </p:spPr>
      </p:pic>
    </p:spTree>
    <p:extLst>
      <p:ext uri="{BB962C8B-B14F-4D97-AF65-F5344CB8AC3E}">
        <p14:creationId xmlns:p14="http://schemas.microsoft.com/office/powerpoint/2010/main" val="446175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3E238F9-164D-49AA-B8A5-C01B2FC3D5E1}"/>
              </a:ext>
            </a:extLst>
          </p:cNvPr>
          <p:cNvSpPr/>
          <p:nvPr/>
        </p:nvSpPr>
        <p:spPr>
          <a:xfrm>
            <a:off x="3485322" y="-176462"/>
            <a:ext cx="8428382" cy="5262979"/>
          </a:xfrm>
          <a:prstGeom prst="rect">
            <a:avLst/>
          </a:prstGeom>
        </p:spPr>
        <p:txBody>
          <a:bodyPr wrap="square">
            <a:spAutoFit/>
          </a:bodyPr>
          <a:lstStyle/>
          <a:p>
            <a:pPr algn="just"/>
            <a:endParaRPr lang="en-US" sz="2800" dirty="0">
              <a:latin typeface="Arial" panose="020B0604020202020204" pitchFamily="34" charset="0"/>
              <a:cs typeface="Arial" panose="020B0604020202020204" pitchFamily="34" charset="0"/>
            </a:endParaRPr>
          </a:p>
          <a:p>
            <a:pPr algn="just"/>
            <a:r>
              <a:rPr lang="vi-VN" sz="2800" dirty="0">
                <a:latin typeface="Arial" panose="020B0604020202020204" pitchFamily="34" charset="0"/>
                <a:cs typeface="Arial" panose="020B0604020202020204" pitchFamily="34" charset="0"/>
              </a:rPr>
              <a:t>Nhân viên ở tuyến đầu của chăm sóc </a:t>
            </a:r>
            <a:r>
              <a:rPr lang="en-US" sz="2800" dirty="0" err="1" smtClean="0">
                <a:latin typeface="Arial" panose="020B0604020202020204" pitchFamily="34" charset="0"/>
                <a:cs typeface="Arial" panose="020B0604020202020204" pitchFamily="34" charset="0"/>
              </a:rPr>
              <a:t>người</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bệnh</a:t>
            </a:r>
            <a:r>
              <a:rPr lang="en-US" sz="2800" dirty="0" smtClean="0">
                <a:latin typeface="Arial" panose="020B0604020202020204" pitchFamily="34" charset="0"/>
                <a:cs typeface="Arial" panose="020B0604020202020204" pitchFamily="34" charset="0"/>
              </a:rPr>
              <a:t> </a:t>
            </a:r>
            <a:r>
              <a:rPr lang="vi-VN" sz="2800" dirty="0" smtClean="0">
                <a:latin typeface="Arial" panose="020B0604020202020204" pitchFamily="34" charset="0"/>
                <a:cs typeface="Arial" panose="020B0604020202020204" pitchFamily="34" charset="0"/>
              </a:rPr>
              <a:t>thường </a:t>
            </a:r>
            <a:r>
              <a:rPr lang="vi-VN" sz="2800" dirty="0">
                <a:latin typeface="Arial" panose="020B0604020202020204" pitchFamily="34" charset="0"/>
                <a:cs typeface="Arial" panose="020B0604020202020204" pitchFamily="34" charset="0"/>
              </a:rPr>
              <a:t>có </a:t>
            </a:r>
            <a:r>
              <a:rPr lang="vi-VN" sz="2800" dirty="0" smtClean="0">
                <a:latin typeface="Arial" panose="020B0604020202020204" pitchFamily="34" charset="0"/>
                <a:cs typeface="Arial" panose="020B0604020202020204" pitchFamily="34" charset="0"/>
              </a:rPr>
              <a:t>“</a:t>
            </a:r>
            <a:r>
              <a:rPr lang="en-US" sz="2800" dirty="0" err="1" smtClean="0">
                <a:latin typeface="Arial" panose="020B0604020202020204" pitchFamily="34" charset="0"/>
                <a:cs typeface="Arial" panose="020B0604020202020204" pitchFamily="34" charset="0"/>
              </a:rPr>
              <a:t>cảm</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nhận</a:t>
            </a:r>
            <a:r>
              <a:rPr lang="vi-VN" sz="2800" dirty="0" smtClean="0">
                <a:latin typeface="Arial" panose="020B0604020202020204" pitchFamily="34" charset="0"/>
                <a:cs typeface="Arial" panose="020B0604020202020204" pitchFamily="34" charset="0"/>
              </a:rPr>
              <a:t>" </a:t>
            </a:r>
            <a:r>
              <a:rPr lang="vi-VN" sz="2800" dirty="0">
                <a:latin typeface="Arial" panose="020B0604020202020204" pitchFamily="34" charset="0"/>
                <a:cs typeface="Arial" panose="020B0604020202020204" pitchFamily="34" charset="0"/>
              </a:rPr>
              <a:t>thực sự về nhu cầu của </a:t>
            </a:r>
            <a:r>
              <a:rPr lang="en-US" sz="2800" dirty="0" err="1" smtClean="0">
                <a:latin typeface="Arial" panose="020B0604020202020204" pitchFamily="34" charset="0"/>
                <a:cs typeface="Arial" panose="020B0604020202020204" pitchFamily="34" charset="0"/>
              </a:rPr>
              <a:t>người</a:t>
            </a:r>
            <a:r>
              <a:rPr lang="en-US" sz="2800" dirty="0" smtClean="0">
                <a:latin typeface="Arial" panose="020B0604020202020204" pitchFamily="34" charset="0"/>
                <a:cs typeface="Arial" panose="020B0604020202020204" pitchFamily="34" charset="0"/>
              </a:rPr>
              <a:t> </a:t>
            </a:r>
            <a:r>
              <a:rPr lang="vi-VN" sz="2800" dirty="0" smtClean="0">
                <a:latin typeface="Arial" panose="020B0604020202020204" pitchFamily="34" charset="0"/>
                <a:cs typeface="Arial" panose="020B0604020202020204" pitchFamily="34" charset="0"/>
              </a:rPr>
              <a:t>bệnh </a:t>
            </a:r>
            <a:r>
              <a:rPr lang="vi-VN" sz="2800" dirty="0">
                <a:latin typeface="Arial" panose="020B0604020202020204" pitchFamily="34" charset="0"/>
                <a:cs typeface="Arial" panose="020B0604020202020204" pitchFamily="34" charset="0"/>
              </a:rPr>
              <a:t>và khả năng của tổ chức để đáp ứng những nhu cầu đó. </a:t>
            </a:r>
            <a:r>
              <a:rPr lang="vi-VN" sz="2800" dirty="0" smtClean="0">
                <a:latin typeface="Arial" panose="020B0604020202020204" pitchFamily="34" charset="0"/>
                <a:cs typeface="Arial" panose="020B0604020202020204" pitchFamily="34" charset="0"/>
              </a:rPr>
              <a:t>Nh</a:t>
            </a:r>
            <a:r>
              <a:rPr lang="en-US" sz="2800" dirty="0" err="1" smtClean="0">
                <a:latin typeface="Arial" panose="020B0604020202020204" pitchFamily="34" charset="0"/>
                <a:cs typeface="Arial" panose="020B0604020202020204" pitchFamily="34" charset="0"/>
              </a:rPr>
              <a:t>ững</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nh</a:t>
            </a:r>
            <a:r>
              <a:rPr lang="vi-VN" sz="2800" dirty="0" smtClean="0">
                <a:latin typeface="Arial" panose="020B0604020202020204" pitchFamily="34" charset="0"/>
                <a:cs typeface="Arial" panose="020B0604020202020204" pitchFamily="34" charset="0"/>
              </a:rPr>
              <a:t>ân </a:t>
            </a:r>
            <a:r>
              <a:rPr lang="vi-VN" sz="2800" dirty="0">
                <a:latin typeface="Arial" panose="020B0604020202020204" pitchFamily="34" charset="0"/>
                <a:cs typeface="Arial" panose="020B0604020202020204" pitchFamily="34" charset="0"/>
              </a:rPr>
              <a:t>viên </a:t>
            </a:r>
            <a:r>
              <a:rPr lang="en-US" sz="2800" dirty="0" err="1" smtClean="0">
                <a:latin typeface="Arial" panose="020B0604020202020204" pitchFamily="34" charset="0"/>
                <a:cs typeface="Arial" panose="020B0604020202020204" pitchFamily="34" charset="0"/>
              </a:rPr>
              <a:t>mà</a:t>
            </a:r>
            <a:r>
              <a:rPr lang="en-US" sz="2800" dirty="0" smtClean="0">
                <a:latin typeface="Arial" panose="020B0604020202020204" pitchFamily="34" charset="0"/>
                <a:cs typeface="Arial" panose="020B0604020202020204" pitchFamily="34" charset="0"/>
              </a:rPr>
              <a:t> </a:t>
            </a:r>
            <a:r>
              <a:rPr lang="vi-VN" sz="2800" dirty="0" smtClean="0">
                <a:latin typeface="Arial" panose="020B0604020202020204" pitchFamily="34" charset="0"/>
                <a:cs typeface="Arial" panose="020B0604020202020204" pitchFamily="34" charset="0"/>
              </a:rPr>
              <a:t>tin </a:t>
            </a:r>
            <a:r>
              <a:rPr lang="vi-VN" sz="2800" dirty="0">
                <a:latin typeface="Arial" panose="020B0604020202020204" pitchFamily="34" charset="0"/>
                <a:cs typeface="Arial" panose="020B0604020202020204" pitchFamily="34" charset="0"/>
              </a:rPr>
              <a:t>rằng </a:t>
            </a:r>
            <a:r>
              <a:rPr lang="en-US" sz="2800" dirty="0" err="1" smtClean="0">
                <a:latin typeface="Arial" panose="020B0604020202020204" pitchFamily="34" charset="0"/>
                <a:cs typeface="Arial" panose="020B0604020202020204" pitchFamily="34" charset="0"/>
              </a:rPr>
              <a:t>những</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nhà</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quản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trị</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nhân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sự</a:t>
            </a:r>
            <a:r>
              <a:rPr lang="vi-VN" sz="2800" dirty="0" smtClean="0">
                <a:latin typeface="Arial" panose="020B0604020202020204" pitchFamily="34" charset="0"/>
                <a:cs typeface="Arial" panose="020B0604020202020204" pitchFamily="34" charset="0"/>
              </a:rPr>
              <a:t> </a:t>
            </a:r>
            <a:r>
              <a:rPr lang="vi-VN" sz="2800" dirty="0">
                <a:latin typeface="Arial" panose="020B0604020202020204" pitchFamily="34" charset="0"/>
                <a:cs typeface="Arial" panose="020B0604020202020204" pitchFamily="34" charset="0"/>
              </a:rPr>
              <a:t>đang lắng nghe ý tưởng của họ, và thậm chí hành động theo họ </a:t>
            </a:r>
            <a:r>
              <a:rPr lang="en-US" sz="2800" dirty="0" err="1" smtClean="0">
                <a:latin typeface="Arial" panose="020B0604020202020204" pitchFamily="34" charset="0"/>
                <a:cs typeface="Arial" panose="020B0604020202020204" pitchFamily="34" charset="0"/>
              </a:rPr>
              <a:t>thì</a:t>
            </a:r>
            <a:r>
              <a:rPr lang="en-US" sz="2800" dirty="0" smtClean="0">
                <a:latin typeface="Arial" panose="020B0604020202020204" pitchFamily="34" charset="0"/>
                <a:cs typeface="Arial" panose="020B0604020202020204" pitchFamily="34" charset="0"/>
              </a:rPr>
              <a:t> </a:t>
            </a:r>
            <a:r>
              <a:rPr lang="vi-VN" sz="2800" dirty="0" smtClean="0">
                <a:latin typeface="Arial" panose="020B0604020202020204" pitchFamily="34" charset="0"/>
                <a:cs typeface="Arial" panose="020B0604020202020204" pitchFamily="34" charset="0"/>
              </a:rPr>
              <a:t>sẽ </a:t>
            </a:r>
            <a:r>
              <a:rPr lang="vi-VN" sz="2800" dirty="0">
                <a:latin typeface="Arial" panose="020B0604020202020204" pitchFamily="34" charset="0"/>
                <a:cs typeface="Arial" panose="020B0604020202020204" pitchFamily="34" charset="0"/>
              </a:rPr>
              <a:t>cảm thấy có giá trị hơn và tiếp tục là một nhân viên trung thành.</a:t>
            </a:r>
          </a:p>
          <a:p>
            <a:pPr algn="just"/>
            <a:endParaRPr lang="vi-VN" sz="2800" dirty="0">
              <a:latin typeface="Arial" panose="020B0604020202020204" pitchFamily="34" charset="0"/>
              <a:cs typeface="Arial" panose="020B0604020202020204" pitchFamily="34" charset="0"/>
            </a:endParaRPr>
          </a:p>
          <a:p>
            <a:r>
              <a:rPr lang="vi-VN" sz="2800" dirty="0" smtClean="0">
                <a:latin typeface="Arial" panose="020B0604020202020204" pitchFamily="34" charset="0"/>
                <a:cs typeface="Arial" panose="020B0604020202020204" pitchFamily="34" charset="0"/>
              </a:rPr>
              <a:t>Lắng </a:t>
            </a:r>
            <a:r>
              <a:rPr lang="vi-VN" sz="2800" dirty="0">
                <a:latin typeface="Arial" panose="020B0604020202020204" pitchFamily="34" charset="0"/>
                <a:cs typeface="Arial" panose="020B0604020202020204" pitchFamily="34" charset="0"/>
              </a:rPr>
              <a:t>nghe và </a:t>
            </a:r>
            <a:r>
              <a:rPr lang="en-US" sz="2800" dirty="0" err="1" smtClean="0">
                <a:latin typeface="Arial" panose="020B0604020202020204" pitchFamily="34" charset="0"/>
                <a:cs typeface="Arial" panose="020B0604020202020204" pitchFamily="34" charset="0"/>
              </a:rPr>
              <a:t>phản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hồi</a:t>
            </a:r>
            <a:r>
              <a:rPr lang="vi-VN" sz="2800" dirty="0" smtClean="0">
                <a:latin typeface="Arial" panose="020B0604020202020204" pitchFamily="34" charset="0"/>
                <a:cs typeface="Arial" panose="020B0604020202020204" pitchFamily="34" charset="0"/>
              </a:rPr>
              <a:t> </a:t>
            </a:r>
            <a:r>
              <a:rPr lang="vi-VN" sz="2800" dirty="0">
                <a:latin typeface="Arial" panose="020B0604020202020204" pitchFamily="34" charset="0"/>
                <a:cs typeface="Arial" panose="020B0604020202020204" pitchFamily="34" charset="0"/>
              </a:rPr>
              <a:t>với nhân </a:t>
            </a:r>
            <a:r>
              <a:rPr lang="vi-VN" sz="2800" dirty="0" smtClean="0">
                <a:latin typeface="Arial" panose="020B0604020202020204" pitchFamily="34" charset="0"/>
                <a:cs typeface="Arial" panose="020B0604020202020204" pitchFamily="34" charset="0"/>
              </a:rPr>
              <a:t>viên </a:t>
            </a:r>
            <a:r>
              <a:rPr lang="en-US" sz="2800" dirty="0" smtClean="0">
                <a:latin typeface="Arial" panose="020B0604020202020204" pitchFamily="34" charset="0"/>
                <a:cs typeface="Arial" panose="020B0604020202020204" pitchFamily="34" charset="0"/>
              </a:rPr>
              <a:t>l</a:t>
            </a:r>
            <a:r>
              <a:rPr lang="vi-VN" sz="2800" dirty="0" smtClean="0">
                <a:latin typeface="Arial" panose="020B0604020202020204" pitchFamily="34" charset="0"/>
                <a:cs typeface="Arial" panose="020B0604020202020204" pitchFamily="34" charset="0"/>
              </a:rPr>
              <a:t>à </a:t>
            </a:r>
            <a:r>
              <a:rPr lang="vi-VN" sz="2800" dirty="0">
                <a:latin typeface="Arial" panose="020B0604020202020204" pitchFamily="34" charset="0"/>
                <a:cs typeface="Arial" panose="020B0604020202020204" pitchFamily="34" charset="0"/>
              </a:rPr>
              <a:t>một chức năng quan trọng </a:t>
            </a:r>
            <a:r>
              <a:rPr lang="vi-VN" sz="2800" dirty="0" smtClean="0">
                <a:latin typeface="Arial" panose="020B0604020202020204" pitchFamily="34" charset="0"/>
                <a:cs typeface="Arial" panose="020B0604020202020204" pitchFamily="34" charset="0"/>
              </a:rPr>
              <a:t>của </a:t>
            </a:r>
            <a:r>
              <a:rPr lang="en-US" sz="2800" dirty="0" smtClean="0">
                <a:latin typeface="Arial" panose="020B0604020202020204" pitchFamily="34" charset="0"/>
                <a:cs typeface="Arial" panose="020B0604020202020204" pitchFamily="34" charset="0"/>
              </a:rPr>
              <a:t>q</a:t>
            </a:r>
            <a:r>
              <a:rPr lang="vi-VN" sz="2800" dirty="0" smtClean="0">
                <a:latin typeface="Arial" panose="020B0604020202020204" pitchFamily="34" charset="0"/>
                <a:cs typeface="Arial" panose="020B0604020202020204" pitchFamily="34" charset="0"/>
              </a:rPr>
              <a:t>uản </a:t>
            </a:r>
            <a:r>
              <a:rPr lang="vi-VN" sz="2800" dirty="0">
                <a:latin typeface="Arial" panose="020B0604020202020204" pitchFamily="34" charset="0"/>
                <a:cs typeface="Arial" panose="020B0604020202020204" pitchFamily="34" charset="0"/>
              </a:rPr>
              <a:t>trị nhân sự</a:t>
            </a:r>
            <a:endParaRPr lang="en-US" sz="28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 xmlns:a16="http://schemas.microsoft.com/office/drawing/2014/main" id="{49D6DB3C-4215-42B9-B012-0F891BCEA13F}"/>
              </a:ext>
            </a:extLst>
          </p:cNvPr>
          <p:cNvPicPr>
            <a:picLocks noChangeAspect="1"/>
          </p:cNvPicPr>
          <p:nvPr/>
        </p:nvPicPr>
        <p:blipFill>
          <a:blip r:embed="rId3"/>
          <a:stretch>
            <a:fillRect/>
          </a:stretch>
        </p:blipFill>
        <p:spPr>
          <a:xfrm>
            <a:off x="106017" y="260074"/>
            <a:ext cx="3281640" cy="4895022"/>
          </a:xfrm>
          <a:prstGeom prst="rect">
            <a:avLst/>
          </a:prstGeom>
        </p:spPr>
      </p:pic>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0191" y="557443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2391" y="549823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27062" y="5498233"/>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218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4F1EC39-C681-4C8E-8AC5-81F78A8E4C0A}"/>
              </a:ext>
            </a:extLst>
          </p:cNvPr>
          <p:cNvSpPr/>
          <p:nvPr/>
        </p:nvSpPr>
        <p:spPr>
          <a:xfrm>
            <a:off x="28616" y="-57191"/>
            <a:ext cx="7036905" cy="6494085"/>
          </a:xfrm>
          <a:prstGeom prst="rect">
            <a:avLst/>
          </a:prstGeom>
        </p:spPr>
        <p:txBody>
          <a:bodyPr wrap="square">
            <a:spAutoFit/>
          </a:bodyPr>
          <a:lstStyle/>
          <a:p>
            <a:pPr algn="just"/>
            <a:r>
              <a:rPr lang="vi-VN" sz="3200" b="1" dirty="0">
                <a:cs typeface="Times New Roman" panose="02020603050405020304" pitchFamily="18" charset="0"/>
              </a:rPr>
              <a:t>Các nhà lãnh đạo nguồn nhân lực làm việc với Giám đốc điều hành trong việc xác định văn hoá tổ chức.</a:t>
            </a:r>
          </a:p>
          <a:p>
            <a:pPr algn="just"/>
            <a:endParaRPr lang="en-US" sz="3200" b="1" dirty="0">
              <a:cs typeface="Times New Roman" panose="02020603050405020304" pitchFamily="18" charset="0"/>
            </a:endParaRPr>
          </a:p>
          <a:p>
            <a:pPr algn="just"/>
            <a:r>
              <a:rPr lang="vi-VN" sz="3200" dirty="0">
                <a:cs typeface="Times New Roman" panose="02020603050405020304" pitchFamily="18" charset="0"/>
              </a:rPr>
              <a:t>Văn hoá bao gồm các giá trị và hành vi đóng góp vào môi trường xã hội và tâm lý độc đáo của một tổ chức. Một khi nền văn hoá được xác định, lãnh đạo nhân sự hành động để giảng dạy cho nhân viên về </a:t>
            </a:r>
            <a:r>
              <a:rPr lang="en-US" sz="3200" dirty="0" smtClean="0">
                <a:cs typeface="Times New Roman" panose="02020603050405020304" pitchFamily="18" charset="0"/>
              </a:rPr>
              <a:t>v</a:t>
            </a:r>
            <a:r>
              <a:rPr lang="vi-VN" sz="3200" dirty="0" smtClean="0">
                <a:cs typeface="Times New Roman" panose="02020603050405020304" pitchFamily="18" charset="0"/>
              </a:rPr>
              <a:t>ăn </a:t>
            </a:r>
            <a:r>
              <a:rPr lang="vi-VN" sz="3200" dirty="0">
                <a:cs typeface="Times New Roman" panose="02020603050405020304" pitchFamily="18" charset="0"/>
              </a:rPr>
              <a:t>hoá doanh nghiệp mong muốn </a:t>
            </a:r>
            <a:r>
              <a:rPr lang="en-US" sz="3200" dirty="0" err="1" smtClean="0">
                <a:latin typeface="Arial" panose="020B0604020202020204" pitchFamily="34" charset="0"/>
                <a:cs typeface="Arial" panose="020B0604020202020204" pitchFamily="34" charset="0"/>
              </a:rPr>
              <a:t>là</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gì</a:t>
            </a:r>
            <a:r>
              <a:rPr lang="en-US" sz="3200" dirty="0" smtClean="0">
                <a:cs typeface="Times New Roman" panose="02020603050405020304" pitchFamily="18" charset="0"/>
              </a:rPr>
              <a:t> </a:t>
            </a:r>
            <a:r>
              <a:rPr lang="vi-VN" sz="3200" dirty="0" smtClean="0">
                <a:cs typeface="Times New Roman" panose="02020603050405020304" pitchFamily="18" charset="0"/>
              </a:rPr>
              <a:t>và </a:t>
            </a:r>
            <a:r>
              <a:rPr lang="vi-VN" sz="3200" dirty="0">
                <a:cs typeface="Times New Roman" panose="02020603050405020304" pitchFamily="18" charset="0"/>
              </a:rPr>
              <a:t>mong muốn họ hành động </a:t>
            </a:r>
            <a:r>
              <a:rPr lang="en-US" sz="3200" dirty="0" err="1" smtClean="0">
                <a:cs typeface="Times New Roman" panose="02020603050405020304" pitchFamily="18" charset="0"/>
              </a:rPr>
              <a:t>theo.</a:t>
            </a:r>
            <a:endParaRPr lang="en-US" sz="3200" dirty="0">
              <a:cs typeface="Times New Roman" panose="02020603050405020304" pitchFamily="18" charset="0"/>
            </a:endParaRPr>
          </a:p>
        </p:txBody>
      </p:sp>
      <p:pic>
        <p:nvPicPr>
          <p:cNvPr id="4" name="Picture 3">
            <a:extLst>
              <a:ext uri="{FF2B5EF4-FFF2-40B4-BE49-F238E27FC236}">
                <a16:creationId xmlns="" xmlns:a16="http://schemas.microsoft.com/office/drawing/2014/main" id="{42AC2976-89CF-4B9A-BDB0-7D237DC92D3C}"/>
              </a:ext>
            </a:extLst>
          </p:cNvPr>
          <p:cNvPicPr>
            <a:picLocks noChangeAspect="1"/>
          </p:cNvPicPr>
          <p:nvPr/>
        </p:nvPicPr>
        <p:blipFill>
          <a:blip r:embed="rId3"/>
          <a:stretch>
            <a:fillRect/>
          </a:stretch>
        </p:blipFill>
        <p:spPr>
          <a:xfrm>
            <a:off x="7209184" y="0"/>
            <a:ext cx="4982816" cy="6858000"/>
          </a:xfrm>
          <a:prstGeom prst="rect">
            <a:avLst/>
          </a:prstGeom>
        </p:spPr>
      </p:pic>
    </p:spTree>
    <p:extLst>
      <p:ext uri="{BB962C8B-B14F-4D97-AF65-F5344CB8AC3E}">
        <p14:creationId xmlns:p14="http://schemas.microsoft.com/office/powerpoint/2010/main" val="4004616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4939A9D-97EA-4188-87F9-4726184F0111}"/>
              </a:ext>
            </a:extLst>
          </p:cNvPr>
          <p:cNvSpPr/>
          <p:nvPr/>
        </p:nvSpPr>
        <p:spPr>
          <a:xfrm>
            <a:off x="-4354" y="-205"/>
            <a:ext cx="11608905" cy="5509200"/>
          </a:xfrm>
          <a:prstGeom prst="rect">
            <a:avLst/>
          </a:prstGeom>
        </p:spPr>
        <p:txBody>
          <a:bodyPr wrap="square">
            <a:spAutoFit/>
          </a:bodyPr>
          <a:lstStyle/>
          <a:p>
            <a:pPr algn="just"/>
            <a:r>
              <a:rPr lang="vi-VN" sz="3200" b="1" dirty="0">
                <a:cs typeface="Times New Roman" panose="02020603050405020304" pitchFamily="18" charset="0"/>
              </a:rPr>
              <a:t>Sau khi đội ngũ nhân sự tuyển dụng và đào tạo nhân viên chất lượng, họ phải đảm bảo môi trường làm việc bình đẳng, an toàn và công </a:t>
            </a:r>
            <a:r>
              <a:rPr lang="vi-VN" sz="3200" b="1" dirty="0" smtClean="0">
                <a:cs typeface="Times New Roman" panose="02020603050405020304" pitchFamily="18" charset="0"/>
              </a:rPr>
              <a:t>bằng</a:t>
            </a:r>
            <a:endParaRPr lang="en-US" sz="3200" b="1" dirty="0" smtClean="0">
              <a:cs typeface="Times New Roman" panose="02020603050405020304" pitchFamily="18" charset="0"/>
            </a:endParaRPr>
          </a:p>
          <a:p>
            <a:pPr algn="just"/>
            <a:endParaRPr lang="en-US" sz="3200" b="1" dirty="0">
              <a:cs typeface="Times New Roman" panose="02020603050405020304" pitchFamily="18" charset="0"/>
            </a:endParaRPr>
          </a:p>
          <a:p>
            <a:pPr algn="just"/>
            <a:r>
              <a:rPr lang="vi-VN" sz="3200" dirty="0">
                <a:cs typeface="Times New Roman" panose="02020603050405020304" pitchFamily="18" charset="0"/>
              </a:rPr>
              <a:t>Việc chăm sóc và tu dưỡng nguồn nhân lực cần phải xem xét ít nhất các chủ đề sau đây - các chủ đề thường được coi là các chương trình chính thức tại nơi làm việc.</a:t>
            </a:r>
          </a:p>
          <a:p>
            <a:endParaRPr lang="en-US" sz="3200" dirty="0">
              <a:cs typeface="Times New Roman" panose="02020603050405020304" pitchFamily="18" charset="0"/>
            </a:endParaRPr>
          </a:p>
          <a:p>
            <a:r>
              <a:rPr lang="vi-VN" sz="3200" dirty="0">
                <a:cs typeface="Times New Roman" panose="02020603050405020304" pitchFamily="18" charset="0"/>
              </a:rPr>
              <a:t>Quản lý </a:t>
            </a:r>
            <a:r>
              <a:rPr lang="en-US" sz="3200" dirty="0" err="1" smtClean="0">
                <a:latin typeface="Arial" panose="020B0604020202020204" pitchFamily="34" charset="0"/>
                <a:cs typeface="Arial" panose="020B0604020202020204" pitchFamily="34" charset="0"/>
              </a:rPr>
              <a:t>sự</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đa dạng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hóa</a:t>
            </a: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r>
              <a:rPr lang="vi-VN" sz="3200" dirty="0">
                <a:latin typeface="Arial" panose="020B0604020202020204" pitchFamily="34" charset="0"/>
                <a:cs typeface="Arial" panose="020B0604020202020204" pitchFamily="34" charset="0"/>
              </a:rPr>
              <a:t>Đối phó </a:t>
            </a:r>
            <a:r>
              <a:rPr lang="vi-VN" sz="3200" dirty="0" smtClean="0">
                <a:latin typeface="Arial" panose="020B0604020202020204" pitchFamily="34" charset="0"/>
                <a:cs typeface="Arial" panose="020B0604020202020204" pitchFamily="34" charset="0"/>
              </a:rPr>
              <a:t>với</a:t>
            </a:r>
            <a:r>
              <a:rPr lang="en-US" sz="3200" dirty="0">
                <a:latin typeface="Arial" panose="020B0604020202020204" pitchFamily="34" charset="0"/>
                <a:cs typeface="Arial" panose="020B0604020202020204" pitchFamily="34" charset="0"/>
              </a:rPr>
              <a:t> m</a:t>
            </a:r>
            <a:r>
              <a:rPr lang="en-US" sz="3200" dirty="0" smtClean="0">
                <a:latin typeface="Arial" panose="020B0604020202020204" pitchFamily="34" charset="0"/>
                <a:cs typeface="Arial" panose="020B0604020202020204" pitchFamily="34" charset="0"/>
              </a:rPr>
              <a:t>a </a:t>
            </a:r>
            <a:r>
              <a:rPr lang="en-US" sz="3200" dirty="0" err="1" smtClean="0">
                <a:latin typeface="Arial" panose="020B0604020202020204" pitchFamily="34" charset="0"/>
                <a:cs typeface="Arial" panose="020B0604020202020204" pitchFamily="34" charset="0"/>
              </a:rPr>
              <a:t>túy</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tại </a:t>
            </a:r>
            <a:r>
              <a:rPr lang="vi-VN" sz="3200" dirty="0">
                <a:latin typeface="Arial" panose="020B0604020202020204" pitchFamily="34" charset="0"/>
                <a:cs typeface="Arial" panose="020B0604020202020204" pitchFamily="34" charset="0"/>
              </a:rPr>
              <a:t>nơi làm </a:t>
            </a:r>
            <a:r>
              <a:rPr lang="vi-VN" sz="3200" dirty="0" smtClean="0">
                <a:latin typeface="Arial" panose="020B0604020202020204" pitchFamily="34" charset="0"/>
                <a:cs typeface="Arial" panose="020B0604020202020204" pitchFamily="34" charset="0"/>
              </a:rPr>
              <a:t>việc</a:t>
            </a:r>
            <a:endParaRPr lang="en-US" sz="3200" dirty="0">
              <a:latin typeface="Arial" panose="020B0604020202020204" pitchFamily="34" charset="0"/>
              <a:cs typeface="Arial" panose="020B0604020202020204" pitchFamily="34" charset="0"/>
            </a:endParaRPr>
          </a:p>
          <a:p>
            <a:r>
              <a:rPr lang="vi-VN" sz="3200" dirty="0" smtClean="0">
                <a:latin typeface="Arial" panose="020B0604020202020204" pitchFamily="34" charset="0"/>
                <a:cs typeface="Arial" panose="020B0604020202020204" pitchFamily="34" charset="0"/>
              </a:rPr>
              <a:t>C</a:t>
            </a:r>
            <a:r>
              <a:rPr lang="en-US" sz="3200" dirty="0" err="1" smtClean="0">
                <a:latin typeface="Arial" panose="020B0604020202020204" pitchFamily="34" charset="0"/>
                <a:cs typeface="Arial" panose="020B0604020202020204" pitchFamily="34" charset="0"/>
              </a:rPr>
              <a:t>ác</a:t>
            </a:r>
            <a:r>
              <a:rPr lang="en-US" sz="3200" dirty="0" smtClean="0">
                <a:latin typeface="Arial" panose="020B0604020202020204" pitchFamily="34" charset="0"/>
                <a:cs typeface="Arial" panose="020B0604020202020204" pitchFamily="34" charset="0"/>
              </a:rPr>
              <a:t> c</a:t>
            </a:r>
            <a:r>
              <a:rPr lang="vi-VN" sz="3200" dirty="0" smtClean="0">
                <a:latin typeface="Arial" panose="020B0604020202020204" pitchFamily="34" charset="0"/>
                <a:cs typeface="Arial" panose="020B0604020202020204" pitchFamily="34" charset="0"/>
              </a:rPr>
              <a:t>hương </a:t>
            </a:r>
            <a:r>
              <a:rPr lang="vi-VN" sz="3200" dirty="0">
                <a:latin typeface="Arial" panose="020B0604020202020204" pitchFamily="34" charset="0"/>
                <a:cs typeface="Arial" panose="020B0604020202020204" pitchFamily="34" charset="0"/>
              </a:rPr>
              <a:t>trình </a:t>
            </a:r>
            <a:r>
              <a:rPr lang="en-US" sz="3200" dirty="0" smtClean="0">
                <a:latin typeface="Arial" panose="020B0604020202020204" pitchFamily="34" charset="0"/>
                <a:cs typeface="Arial" panose="020B0604020202020204" pitchFamily="34" charset="0"/>
              </a:rPr>
              <a:t>t</a:t>
            </a:r>
            <a:r>
              <a:rPr lang="vi-VN" sz="3200" dirty="0" smtClean="0">
                <a:latin typeface="Arial" panose="020B0604020202020204" pitchFamily="34" charset="0"/>
                <a:cs typeface="Arial" panose="020B0604020202020204" pitchFamily="34" charset="0"/>
              </a:rPr>
              <a:t>rợ </a:t>
            </a:r>
            <a:r>
              <a:rPr lang="vi-VN" sz="3200" dirty="0">
                <a:latin typeface="Arial" panose="020B0604020202020204" pitchFamily="34" charset="0"/>
                <a:cs typeface="Arial" panose="020B0604020202020204" pitchFamily="34" charset="0"/>
              </a:rPr>
              <a:t>giúp </a:t>
            </a:r>
            <a:r>
              <a:rPr lang="en-US" sz="3200" dirty="0" smtClean="0">
                <a:latin typeface="Arial" panose="020B0604020202020204" pitchFamily="34" charset="0"/>
                <a:cs typeface="Arial" panose="020B0604020202020204" pitchFamily="34" charset="0"/>
              </a:rPr>
              <a:t>n</a:t>
            </a:r>
            <a:r>
              <a:rPr lang="vi-VN" sz="3200" dirty="0" smtClean="0">
                <a:latin typeface="Arial" panose="020B0604020202020204" pitchFamily="34" charset="0"/>
                <a:cs typeface="Arial" panose="020B0604020202020204" pitchFamily="34" charset="0"/>
              </a:rPr>
              <a:t>hân </a:t>
            </a:r>
            <a:r>
              <a:rPr lang="vi-VN" sz="3200" dirty="0">
                <a:latin typeface="Arial" panose="020B0604020202020204" pitchFamily="34" charset="0"/>
                <a:cs typeface="Arial" panose="020B0604020202020204" pitchFamily="34" charset="0"/>
              </a:rPr>
              <a:t>viên</a:t>
            </a:r>
            <a:endParaRPr lang="en-US" sz="3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 xmlns:a16="http://schemas.microsoft.com/office/drawing/2014/main" id="{FB7C1762-07FE-4391-B3E8-F6C8FDC01E26}"/>
              </a:ext>
            </a:extLst>
          </p:cNvPr>
          <p:cNvPicPr>
            <a:picLocks noChangeAspect="1"/>
          </p:cNvPicPr>
          <p:nvPr/>
        </p:nvPicPr>
        <p:blipFill>
          <a:blip r:embed="rId3"/>
          <a:stretch>
            <a:fillRect/>
          </a:stretch>
        </p:blipFill>
        <p:spPr>
          <a:xfrm>
            <a:off x="6839356" y="3496939"/>
            <a:ext cx="5205970" cy="3106895"/>
          </a:xfrm>
          <a:prstGeom prst="rect">
            <a:avLst/>
          </a:prstGeom>
        </p:spPr>
      </p:pic>
    </p:spTree>
    <p:extLst>
      <p:ext uri="{BB962C8B-B14F-4D97-AF65-F5344CB8AC3E}">
        <p14:creationId xmlns:p14="http://schemas.microsoft.com/office/powerpoint/2010/main" val="1489779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EB888307-1BEF-4FA1-94CA-AA69B43D70A3}"/>
              </a:ext>
            </a:extLst>
          </p:cNvPr>
          <p:cNvSpPr/>
          <p:nvPr/>
        </p:nvSpPr>
        <p:spPr>
          <a:xfrm>
            <a:off x="238539" y="69751"/>
            <a:ext cx="8428383" cy="5078313"/>
          </a:xfrm>
          <a:prstGeom prst="rect">
            <a:avLst/>
          </a:prstGeom>
        </p:spPr>
        <p:txBody>
          <a:bodyPr wrap="square">
            <a:spAutoFit/>
          </a:bodyPr>
          <a:lstStyle/>
          <a:p>
            <a:r>
              <a:rPr lang="vi-VN" sz="3600" b="1" dirty="0">
                <a:cs typeface="Times New Roman" panose="02020603050405020304" pitchFamily="18" charset="0"/>
              </a:rPr>
              <a:t>Môi trường làm việc - tiếp tục </a:t>
            </a:r>
            <a:r>
              <a:rPr lang="vi-VN" sz="3600" b="1" dirty="0" smtClean="0">
                <a:cs typeface="Times New Roman" panose="02020603050405020304" pitchFamily="18" charset="0"/>
              </a:rPr>
              <a:t>–</a:t>
            </a:r>
            <a:endParaRPr lang="en-US" sz="3600" b="1" dirty="0" smtClean="0">
              <a:cs typeface="Times New Roman" panose="02020603050405020304" pitchFamily="18" charset="0"/>
            </a:endParaRPr>
          </a:p>
          <a:p>
            <a:r>
              <a:rPr lang="en-US" sz="3600" dirty="0">
                <a:cs typeface="Times New Roman" panose="02020603050405020304" pitchFamily="18" charset="0"/>
              </a:rPr>
              <a:t/>
            </a:r>
            <a:br>
              <a:rPr lang="en-US" sz="3600" dirty="0">
                <a:cs typeface="Times New Roman" panose="02020603050405020304" pitchFamily="18" charset="0"/>
              </a:rPr>
            </a:br>
            <a:r>
              <a:rPr lang="en-US" sz="3600" dirty="0" err="1" smtClean="0">
                <a:latin typeface="Arial" panose="020B0604020202020204" pitchFamily="34" charset="0"/>
                <a:cs typeface="Arial" panose="020B0604020202020204" pitchFamily="34" charset="0"/>
              </a:rPr>
              <a:t>Nhân</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tố</a:t>
            </a:r>
            <a:r>
              <a:rPr lang="en-US" sz="3600" dirty="0" smtClean="0">
                <a:latin typeface="Arial" panose="020B0604020202020204" pitchFamily="34" charset="0"/>
                <a:cs typeface="Arial" panose="020B0604020202020204" pitchFamily="34" charset="0"/>
              </a:rPr>
              <a:t> con </a:t>
            </a:r>
            <a:r>
              <a:rPr lang="en-US" sz="3600" dirty="0" err="1" smtClean="0">
                <a:latin typeface="Arial" panose="020B0604020202020204" pitchFamily="34" charset="0"/>
                <a:cs typeface="Arial" panose="020B0604020202020204" pitchFamily="34" charset="0"/>
              </a:rPr>
              <a:t>người</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Các</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điều</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kiện</a:t>
            </a:r>
            <a:r>
              <a:rPr lang="en-US" sz="3600" dirty="0" smtClean="0">
                <a:latin typeface="Arial" panose="020B0604020202020204" pitchFamily="34" charset="0"/>
                <a:cs typeface="Arial" panose="020B0604020202020204" pitchFamily="34" charset="0"/>
              </a:rPr>
              <a:t> an </a:t>
            </a:r>
            <a:r>
              <a:rPr lang="en-US" sz="3600" dirty="0" err="1" smtClean="0">
                <a:latin typeface="Arial" panose="020B0604020202020204" pitchFamily="34" charset="0"/>
                <a:cs typeface="Arial" panose="020B0604020202020204" pitchFamily="34" charset="0"/>
              </a:rPr>
              <a:t>toàn</a:t>
            </a:r>
            <a:r>
              <a:rPr lang="en-US" sz="3600" dirty="0" smtClean="0">
                <a:latin typeface="Arial" panose="020B0604020202020204" pitchFamily="34" charset="0"/>
                <a:cs typeface="Arial" panose="020B0604020202020204" pitchFamily="34" charset="0"/>
              </a:rPr>
              <a:t> ở </a:t>
            </a:r>
            <a:r>
              <a:rPr lang="en-US" sz="3600" dirty="0" err="1" smtClean="0">
                <a:latin typeface="Arial" panose="020B0604020202020204" pitchFamily="34" charset="0"/>
                <a:cs typeface="Arial" panose="020B0604020202020204" pitchFamily="34" charset="0"/>
              </a:rPr>
              <a:t>nơi</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làm</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việc</a:t>
            </a:r>
            <a:r>
              <a:rPr lang="en-US" sz="3600" dirty="0">
                <a:cs typeface="Times New Roman" panose="02020603050405020304" pitchFamily="18" charset="0"/>
              </a:rPr>
              <a:t/>
            </a:r>
            <a:br>
              <a:rPr lang="en-US" sz="3600" dirty="0">
                <a:cs typeface="Times New Roman" panose="02020603050405020304" pitchFamily="18" charset="0"/>
              </a:rPr>
            </a:br>
            <a:r>
              <a:rPr lang="vi-VN" sz="3600" dirty="0">
                <a:cs typeface="Times New Roman" panose="02020603050405020304" pitchFamily="18" charset="0"/>
              </a:rPr>
              <a:t>Xử lý HIV / AIDS tại nơi làm việc</a:t>
            </a:r>
            <a:r>
              <a:rPr lang="en-US" sz="3600" dirty="0">
                <a:cs typeface="Times New Roman" panose="02020603050405020304" pitchFamily="18" charset="0"/>
              </a:rPr>
              <a:t/>
            </a:r>
            <a:br>
              <a:rPr lang="en-US" sz="3600" dirty="0">
                <a:cs typeface="Times New Roman" panose="02020603050405020304" pitchFamily="18" charset="0"/>
              </a:rPr>
            </a:br>
            <a:r>
              <a:rPr lang="en-US" sz="3600" dirty="0" err="1">
                <a:latin typeface="Arial" panose="020B0604020202020204" pitchFamily="34" charset="0"/>
                <a:cs typeface="Arial" panose="020B0604020202020204" pitchFamily="34" charset="0"/>
              </a:rPr>
              <a:t>Sức</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khoẻ</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cá</a:t>
            </a:r>
            <a:r>
              <a:rPr lang="en-US" sz="3600" dirty="0" smtClean="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nhân</a:t>
            </a:r>
            <a:r>
              <a:rPr lang="en-US" sz="3600" dirty="0">
                <a:cs typeface="Times New Roman" panose="02020603050405020304" pitchFamily="18" charset="0"/>
              </a:rPr>
              <a:t/>
            </a:r>
            <a:br>
              <a:rPr lang="en-US" sz="3600" dirty="0">
                <a:cs typeface="Times New Roman" panose="02020603050405020304" pitchFamily="18" charset="0"/>
              </a:rPr>
            </a:br>
            <a:r>
              <a:rPr lang="vi-VN" sz="3600" dirty="0">
                <a:cs typeface="Times New Roman" panose="02020603050405020304" pitchFamily="18" charset="0"/>
              </a:rPr>
              <a:t>Ngăn chặn </a:t>
            </a:r>
            <a:r>
              <a:rPr lang="en-US" sz="3600" dirty="0" smtClean="0">
                <a:latin typeface="Arial" panose="020B0604020202020204" pitchFamily="34" charset="0"/>
                <a:cs typeface="Arial" panose="020B0604020202020204" pitchFamily="34" charset="0"/>
              </a:rPr>
              <a:t>b</a:t>
            </a:r>
            <a:r>
              <a:rPr lang="vi-VN" sz="3600" dirty="0" smtClean="0">
                <a:cs typeface="Times New Roman" panose="02020603050405020304" pitchFamily="18" charset="0"/>
              </a:rPr>
              <a:t>ạo </a:t>
            </a:r>
            <a:r>
              <a:rPr lang="vi-VN" sz="3600" dirty="0">
                <a:cs typeface="Times New Roman" panose="02020603050405020304" pitchFamily="18" charset="0"/>
              </a:rPr>
              <a:t>lực tại nơi làm việc</a:t>
            </a:r>
            <a:r>
              <a:rPr lang="en-US" sz="3600" dirty="0">
                <a:cs typeface="Times New Roman" panose="02020603050405020304" pitchFamily="18" charset="0"/>
              </a:rPr>
              <a:t/>
            </a:r>
            <a:br>
              <a:rPr lang="en-US" sz="3600" dirty="0">
                <a:cs typeface="Times New Roman" panose="02020603050405020304" pitchFamily="18" charset="0"/>
              </a:rPr>
            </a:br>
            <a:r>
              <a:rPr lang="vi-VN" sz="3600" dirty="0">
                <a:cs typeface="Times New Roman" panose="02020603050405020304" pitchFamily="18" charset="0"/>
              </a:rPr>
              <a:t>Đảm bảo an toàn tại nơi làm việc</a:t>
            </a:r>
            <a:r>
              <a:rPr lang="en-US" sz="3600" dirty="0">
                <a:cs typeface="Times New Roman" panose="02020603050405020304" pitchFamily="18" charset="0"/>
              </a:rPr>
              <a:t/>
            </a:r>
            <a:br>
              <a:rPr lang="en-US" sz="3600" dirty="0">
                <a:cs typeface="Times New Roman" panose="02020603050405020304" pitchFamily="18" charset="0"/>
              </a:rPr>
            </a:br>
            <a:r>
              <a:rPr lang="vi-VN" sz="3600" dirty="0">
                <a:cs typeface="Times New Roman" panose="02020603050405020304" pitchFamily="18" charset="0"/>
              </a:rPr>
              <a:t>Hỗ trợ tinh thần tại nơi làm việc</a:t>
            </a:r>
            <a:endParaRPr lang="en-US" sz="3600" dirty="0">
              <a:cs typeface="Times New Roman" panose="02020603050405020304" pitchFamily="18" charset="0"/>
            </a:endParaRPr>
          </a:p>
        </p:txBody>
      </p:sp>
      <p:pic>
        <p:nvPicPr>
          <p:cNvPr id="6" name="Picture 5">
            <a:extLst>
              <a:ext uri="{FF2B5EF4-FFF2-40B4-BE49-F238E27FC236}">
                <a16:creationId xmlns="" xmlns:a16="http://schemas.microsoft.com/office/drawing/2014/main" id="{96A000EA-C517-4AC3-8A9C-DA20D5B67CF1}"/>
              </a:ext>
            </a:extLst>
          </p:cNvPr>
          <p:cNvPicPr>
            <a:picLocks noChangeAspect="1"/>
          </p:cNvPicPr>
          <p:nvPr/>
        </p:nvPicPr>
        <p:blipFill>
          <a:blip r:embed="rId3"/>
          <a:stretch>
            <a:fillRect/>
          </a:stretch>
        </p:blipFill>
        <p:spPr>
          <a:xfrm>
            <a:off x="8386342" y="1802296"/>
            <a:ext cx="3500858" cy="4313058"/>
          </a:xfrm>
          <a:prstGeom prst="rect">
            <a:avLst/>
          </a:prstGeom>
        </p:spPr>
      </p:pic>
    </p:spTree>
    <p:extLst>
      <p:ext uri="{BB962C8B-B14F-4D97-AF65-F5344CB8AC3E}">
        <p14:creationId xmlns:p14="http://schemas.microsoft.com/office/powerpoint/2010/main" val="264048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050" name="Picture 2" descr="Image result for employee wellness">
            <a:hlinkClick r:id="rId3"/>
            <a:extLst>
              <a:ext uri="{FF2B5EF4-FFF2-40B4-BE49-F238E27FC236}">
                <a16:creationId xmlns="" xmlns:a16="http://schemas.microsoft.com/office/drawing/2014/main" id="{2AEC500E-82AF-4BF6-ACB4-4518B35C27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366" y="702365"/>
            <a:ext cx="4410903" cy="51683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 xmlns:a16="http://schemas.microsoft.com/office/drawing/2014/main" id="{645A0252-E561-4675-B1F5-3A8E253ED4BF}"/>
              </a:ext>
            </a:extLst>
          </p:cNvPr>
          <p:cNvSpPr/>
          <p:nvPr/>
        </p:nvSpPr>
        <p:spPr>
          <a:xfrm>
            <a:off x="5390147" y="675162"/>
            <a:ext cx="6152495" cy="5016758"/>
          </a:xfrm>
          <a:prstGeom prst="rect">
            <a:avLst/>
          </a:prstGeom>
        </p:spPr>
        <p:txBody>
          <a:bodyPr wrap="square">
            <a:spAutoFit/>
          </a:bodyPr>
          <a:lstStyle/>
          <a:p>
            <a:pPr algn="just"/>
            <a:r>
              <a:rPr lang="vi-VN" sz="3200" dirty="0">
                <a:cs typeface="Times New Roman" panose="02020603050405020304" pitchFamily="18" charset="0"/>
              </a:rPr>
              <a:t>Quản lý nhân sự thành công cung cấp cơ hội cho nhân viên của họ để đạt được một sự cân bằng hợp lý giữa cuộc sống làm việc và cuộc sống gia đình.</a:t>
            </a:r>
          </a:p>
          <a:p>
            <a:pPr algn="just"/>
            <a:endParaRPr lang="vi-VN" sz="3200" dirty="0">
              <a:cs typeface="Times New Roman" panose="02020603050405020304" pitchFamily="18" charset="0"/>
            </a:endParaRPr>
          </a:p>
          <a:p>
            <a:pPr algn="just"/>
            <a:r>
              <a:rPr lang="vi-VN" sz="3200" dirty="0">
                <a:cs typeface="Times New Roman" panose="02020603050405020304" pitchFamily="18" charset="0"/>
              </a:rPr>
              <a:t>Các công ty thành công thuê </a:t>
            </a:r>
            <a:r>
              <a:rPr lang="en-US" sz="3200" dirty="0" err="1" smtClean="0">
                <a:latin typeface="Arial" panose="020B0604020202020204" pitchFamily="34" charset="0"/>
                <a:cs typeface="Arial" panose="020B0604020202020204" pitchFamily="34" charset="0"/>
              </a:rPr>
              <a:t>những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nhà</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quản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lý</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nhân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sự</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mà</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đề</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cao</a:t>
            </a:r>
            <a:r>
              <a:rPr lang="en-US" sz="3200" dirty="0" smtClean="0">
                <a:latin typeface="Arial" panose="020B0604020202020204" pitchFamily="34" charset="0"/>
                <a:cs typeface="Arial" panose="020B0604020202020204" pitchFamily="34" charset="0"/>
              </a:rPr>
              <a:t> </a:t>
            </a:r>
            <a:r>
              <a:rPr lang="vi-VN" sz="3200" dirty="0" smtClean="0">
                <a:latin typeface="Arial" panose="020B0604020202020204" pitchFamily="34" charset="0"/>
                <a:cs typeface="Arial" panose="020B0604020202020204" pitchFamily="34" charset="0"/>
              </a:rPr>
              <a:t>giá </a:t>
            </a:r>
            <a:r>
              <a:rPr lang="vi-VN" sz="3200" dirty="0">
                <a:latin typeface="Arial" panose="020B0604020202020204" pitchFamily="34" charset="0"/>
                <a:cs typeface="Arial" panose="020B0604020202020204" pitchFamily="34" charset="0"/>
              </a:rPr>
              <a:t>trị của sự cân </a:t>
            </a:r>
            <a:r>
              <a:rPr lang="vi-VN" sz="3200" dirty="0" smtClean="0">
                <a:latin typeface="Arial" panose="020B0604020202020204" pitchFamily="34" charset="0"/>
                <a:cs typeface="Arial" panose="020B0604020202020204" pitchFamily="34" charset="0"/>
              </a:rPr>
              <a:t>bằng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này</a:t>
            </a:r>
            <a:r>
              <a:rPr lang="en-US" sz="3200" dirty="0" smtClean="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p:txBody>
      </p:sp>
      <p:pic>
        <p:nvPicPr>
          <p:cNvPr id="4"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6389" y="592078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589" y="584458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23260" y="584458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406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5E1866E-14FB-4FF8-99F4-6802063A4D97}"/>
              </a:ext>
            </a:extLst>
          </p:cNvPr>
          <p:cNvPicPr>
            <a:picLocks noChangeAspect="1"/>
          </p:cNvPicPr>
          <p:nvPr/>
        </p:nvPicPr>
        <p:blipFill>
          <a:blip r:embed="rId3"/>
          <a:stretch>
            <a:fillRect/>
          </a:stretch>
        </p:blipFill>
        <p:spPr>
          <a:xfrm>
            <a:off x="2004502" y="988683"/>
            <a:ext cx="8214610" cy="4766872"/>
          </a:xfrm>
          <a:prstGeom prst="rect">
            <a:avLst/>
          </a:prstGeom>
        </p:spPr>
      </p:pic>
    </p:spTree>
    <p:extLst>
      <p:ext uri="{BB962C8B-B14F-4D97-AF65-F5344CB8AC3E}">
        <p14:creationId xmlns:p14="http://schemas.microsoft.com/office/powerpoint/2010/main" val="382809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extBox 1"/>
          <p:cNvSpPr txBox="1"/>
          <p:nvPr/>
        </p:nvSpPr>
        <p:spPr>
          <a:xfrm>
            <a:off x="653143" y="232758"/>
            <a:ext cx="3473245" cy="677108"/>
          </a:xfrm>
          <a:prstGeom prst="rect">
            <a:avLst/>
          </a:prstGeom>
          <a:noFill/>
        </p:spPr>
        <p:txBody>
          <a:bodyPr wrap="square" rtlCol="0">
            <a:spAutoFit/>
          </a:bodyPr>
          <a:lstStyle/>
          <a:p>
            <a:r>
              <a:rPr lang="vi-VN" sz="3800" b="1" smtClean="0">
                <a:ea typeface="Times New Roman" charset="0"/>
                <a:cs typeface="Times New Roman" charset="0"/>
              </a:rPr>
              <a:t>Các ý chính</a:t>
            </a:r>
            <a:endParaRPr lang="en-US" sz="3800" b="1" dirty="0">
              <a:ea typeface="Times New Roman" charset="0"/>
              <a:cs typeface="Times New Roman" charset="0"/>
            </a:endParaRPr>
          </a:p>
        </p:txBody>
      </p:sp>
      <p:sp>
        <p:nvSpPr>
          <p:cNvPr id="3" name="Rectangle 2"/>
          <p:cNvSpPr/>
          <p:nvPr/>
        </p:nvSpPr>
        <p:spPr>
          <a:xfrm>
            <a:off x="1111622" y="2439534"/>
            <a:ext cx="9649097" cy="1938992"/>
          </a:xfrm>
          <a:prstGeom prst="rect">
            <a:avLst/>
          </a:prstGeom>
        </p:spPr>
        <p:txBody>
          <a:bodyPr wrap="square">
            <a:spAutoFit/>
          </a:bodyPr>
          <a:lstStyle/>
          <a:p>
            <a:r>
              <a:rPr lang="vi-VN" sz="2000" dirty="0" smtClean="0">
                <a:ea typeface="Times New Roman" charset="0"/>
                <a:cs typeface="Times New Roman" charset="0"/>
              </a:rPr>
              <a:t>Bộ phận nhân sự có trách nhiệm quản lý các chức năng về nguồn nhân lực như sau:</a:t>
            </a:r>
            <a:endParaRPr lang="en-US" sz="2000" dirty="0">
              <a:ea typeface="Times New Roman" charset="0"/>
              <a:cs typeface="Times New Roman" charset="0"/>
            </a:endParaRPr>
          </a:p>
          <a:p>
            <a:pPr marL="457200" indent="-457200" algn="just">
              <a:buFont typeface="Arial" charset="0"/>
              <a:buChar char="•"/>
            </a:pPr>
            <a:r>
              <a:rPr lang="vi-VN" sz="2000" dirty="0">
                <a:cs typeface="Times New Roman" panose="02020603050405020304" pitchFamily="18" charset="0"/>
              </a:rPr>
              <a:t>giám sát thiết kế phúc lợi-nhân sự</a:t>
            </a:r>
          </a:p>
          <a:p>
            <a:pPr marL="457200" indent="-457200" algn="just">
              <a:buFont typeface="Arial" charset="0"/>
              <a:buChar char="•"/>
            </a:pPr>
            <a:r>
              <a:rPr lang="vi-VN" sz="2000" dirty="0">
                <a:cs typeface="Times New Roman" panose="02020603050405020304" pitchFamily="18" charset="0"/>
              </a:rPr>
              <a:t>tuyển dụng nhân viên</a:t>
            </a:r>
          </a:p>
          <a:p>
            <a:pPr marL="457200" indent="-457200" algn="just">
              <a:buFont typeface="Arial" charset="0"/>
              <a:buChar char="•"/>
            </a:pPr>
            <a:r>
              <a:rPr lang="vi-VN" sz="2000" dirty="0">
                <a:cs typeface="Times New Roman" panose="02020603050405020304" pitchFamily="18" charset="0"/>
              </a:rPr>
              <a:t>đào tạo và phát triển</a:t>
            </a:r>
          </a:p>
          <a:p>
            <a:pPr marL="457200" indent="-457200" algn="just">
              <a:buFont typeface="Arial" charset="0"/>
              <a:buChar char="•"/>
            </a:pPr>
            <a:r>
              <a:rPr lang="vi-VN" sz="2000" dirty="0">
                <a:cs typeface="Times New Roman" panose="02020603050405020304" pitchFamily="18" charset="0"/>
              </a:rPr>
              <a:t>đánh giá và khen thưởng (ví dụ: quản lý</a:t>
            </a:r>
            <a:r>
              <a:rPr lang="en-US" sz="2000" dirty="0">
                <a:cs typeface="Times New Roman" panose="02020603050405020304" pitchFamily="18" charset="0"/>
              </a:rPr>
              <a:t> </a:t>
            </a:r>
            <a:r>
              <a:rPr lang="en-US" sz="2000" dirty="0" err="1">
                <a:latin typeface="Arial" panose="020B0604020202020204" pitchFamily="34" charset="0"/>
                <a:cs typeface="Arial" panose="020B0604020202020204" pitchFamily="34" charset="0"/>
              </a:rPr>
              <a:t>các</a:t>
            </a:r>
            <a:r>
              <a:rPr lang="vi-VN" sz="2000" dirty="0">
                <a:cs typeface="Times New Roman" panose="02020603050405020304" pitchFamily="18" charset="0"/>
              </a:rPr>
              <a:t> hệ thống trả lương và lợi ích).</a:t>
            </a:r>
            <a:endParaRPr lang="en-US" sz="2000" dirty="0">
              <a:cs typeface="Times New Roman" panose="02020603050405020304" pitchFamily="18" charset="0"/>
            </a:endParaRPr>
          </a:p>
        </p:txBody>
      </p:sp>
      <p:sp>
        <p:nvSpPr>
          <p:cNvPr id="5" name="TextBox 4"/>
          <p:cNvSpPr txBox="1"/>
          <p:nvPr/>
        </p:nvSpPr>
        <p:spPr>
          <a:xfrm>
            <a:off x="1111622" y="4920123"/>
            <a:ext cx="9649097" cy="1015663"/>
          </a:xfrm>
          <a:prstGeom prst="rect">
            <a:avLst/>
          </a:prstGeom>
          <a:noFill/>
        </p:spPr>
        <p:txBody>
          <a:bodyPr wrap="square" rtlCol="0">
            <a:spAutoFit/>
          </a:bodyPr>
          <a:lstStyle/>
          <a:p>
            <a:r>
              <a:rPr lang="vi-VN" sz="2000" dirty="0" smtClean="0">
                <a:ea typeface="Times New Roman" charset="0"/>
                <a:cs typeface="Times New Roman" charset="0"/>
              </a:rPr>
              <a:t>Người lao động thường coi trọng giá trị của </a:t>
            </a:r>
            <a:r>
              <a:rPr lang="vi-VN" sz="2000" b="1" u="sng" dirty="0" smtClean="0">
                <a:ea typeface="Times New Roman" charset="0"/>
                <a:cs typeface="Times New Roman" charset="0"/>
              </a:rPr>
              <a:t>những lợi ích có chi phí thấp </a:t>
            </a:r>
            <a:r>
              <a:rPr lang="vi-VN" sz="2000" dirty="0" smtClean="0">
                <a:ea typeface="Times New Roman" charset="0"/>
                <a:cs typeface="Times New Roman" charset="0"/>
              </a:rPr>
              <a:t>đối với người tuyển dụng, ví dụ như giờ giấc linh h</a:t>
            </a:r>
            <a:r>
              <a:rPr lang="en-US" sz="2000" dirty="0">
                <a:ea typeface="Times New Roman" charset="0"/>
                <a:cs typeface="Times New Roman" charset="0"/>
              </a:rPr>
              <a:t>í</a:t>
            </a:r>
            <a:r>
              <a:rPr lang="vi-VN" sz="2000" dirty="0" smtClean="0">
                <a:ea typeface="Times New Roman" charset="0"/>
                <a:cs typeface="Times New Roman" charset="0"/>
              </a:rPr>
              <a:t>oạt, được trả thêm công cho thời gian nghỉ phép, hoặc có lựa chọn được làm việc tại nhà.</a:t>
            </a:r>
            <a:endParaRPr lang="en-US" sz="2000" dirty="0">
              <a:ea typeface="Times New Roman" charset="0"/>
              <a:cs typeface="Times New Roman" charset="0"/>
            </a:endParaRPr>
          </a:p>
        </p:txBody>
      </p:sp>
      <p:sp>
        <p:nvSpPr>
          <p:cNvPr id="6" name="TextBox 5"/>
          <p:cNvSpPr txBox="1"/>
          <p:nvPr/>
        </p:nvSpPr>
        <p:spPr>
          <a:xfrm>
            <a:off x="1111622" y="1068669"/>
            <a:ext cx="9493304" cy="400110"/>
          </a:xfrm>
          <a:prstGeom prst="rect">
            <a:avLst/>
          </a:prstGeom>
          <a:noFill/>
        </p:spPr>
        <p:txBody>
          <a:bodyPr wrap="none" rtlCol="0">
            <a:spAutoFit/>
          </a:bodyPr>
          <a:lstStyle/>
          <a:p>
            <a:r>
              <a:rPr lang="en-US" sz="2000" dirty="0" err="1">
                <a:latin typeface="Arial" panose="020B0604020202020204" pitchFamily="34" charset="0"/>
                <a:ea typeface="Times New Roman" charset="0"/>
                <a:cs typeface="Arial" panose="020B0604020202020204" pitchFamily="34" charset="0"/>
              </a:rPr>
              <a:t>Các</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nhà</a:t>
            </a:r>
            <a:r>
              <a:rPr lang="en-US" sz="2000" dirty="0">
                <a:latin typeface="Arial" panose="020B0604020202020204" pitchFamily="34" charset="0"/>
                <a:ea typeface="Times New Roman" charset="0"/>
                <a:cs typeface="Arial" panose="020B0604020202020204" pitchFamily="34" charset="0"/>
              </a:rPr>
              <a:t> </a:t>
            </a:r>
            <a:r>
              <a:rPr lang="vi-VN" sz="2000" dirty="0" smtClean="0">
                <a:ea typeface="Times New Roman" charset="0"/>
                <a:cs typeface="Times New Roman" charset="0"/>
              </a:rPr>
              <a:t>quản lý </a:t>
            </a:r>
            <a:r>
              <a:rPr lang="en-US" sz="2000" dirty="0" err="1" smtClean="0">
                <a:latin typeface="Arial" panose="020B0604020202020204" pitchFamily="34" charset="0"/>
                <a:ea typeface="Times New Roman" charset="0"/>
                <a:cs typeface="Arial" panose="020B0604020202020204" pitchFamily="34" charset="0"/>
              </a:rPr>
              <a:t>nhân</a:t>
            </a:r>
            <a:r>
              <a:rPr lang="en-US" sz="2000" dirty="0" smtClean="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sự</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làm</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việc</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với</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q</a:t>
            </a:r>
            <a:r>
              <a:rPr lang="en-US" sz="2000" dirty="0" err="1" smtClean="0">
                <a:latin typeface="Arial" panose="020B0604020202020204" pitchFamily="34" charset="0"/>
                <a:ea typeface="Times New Roman" charset="0"/>
                <a:cs typeface="Arial" panose="020B0604020202020204" pitchFamily="34" charset="0"/>
              </a:rPr>
              <a:t>uản</a:t>
            </a:r>
            <a:r>
              <a:rPr lang="en-US" sz="2000" dirty="0" smtClean="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trị</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viên</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để</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tạo</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ra</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một</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văn</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hoá</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tổ</a:t>
            </a:r>
            <a:r>
              <a:rPr lang="en-US" sz="2000" dirty="0">
                <a:latin typeface="Arial" panose="020B0604020202020204" pitchFamily="34" charset="0"/>
                <a:ea typeface="Times New Roman" charset="0"/>
                <a:cs typeface="Arial" panose="020B0604020202020204" pitchFamily="34" charset="0"/>
              </a:rPr>
              <a:t> </a:t>
            </a:r>
            <a:r>
              <a:rPr lang="en-US" sz="2000" dirty="0" err="1">
                <a:latin typeface="Arial" panose="020B0604020202020204" pitchFamily="34" charset="0"/>
                <a:ea typeface="Times New Roman" charset="0"/>
                <a:cs typeface="Arial" panose="020B0604020202020204" pitchFamily="34" charset="0"/>
              </a:rPr>
              <a:t>chức</a:t>
            </a:r>
            <a:endParaRPr lang="en-US" sz="2000" dirty="0">
              <a:latin typeface="Arial" panose="020B0604020202020204" pitchFamily="34" charset="0"/>
              <a:ea typeface="Times New Roman" charset="0"/>
              <a:cs typeface="Arial" panose="020B0604020202020204" pitchFamily="34" charset="0"/>
            </a:endParaRPr>
          </a:p>
        </p:txBody>
      </p:sp>
      <p:sp>
        <p:nvSpPr>
          <p:cNvPr id="7" name="TextBox 6"/>
          <p:cNvSpPr txBox="1"/>
          <p:nvPr/>
        </p:nvSpPr>
        <p:spPr>
          <a:xfrm>
            <a:off x="1111622" y="1616778"/>
            <a:ext cx="7946967" cy="707886"/>
          </a:xfrm>
          <a:prstGeom prst="rect">
            <a:avLst/>
          </a:prstGeom>
          <a:noFill/>
        </p:spPr>
        <p:txBody>
          <a:bodyPr wrap="square" rtlCol="0">
            <a:spAutoFit/>
          </a:bodyPr>
          <a:lstStyle/>
          <a:p>
            <a:r>
              <a:rPr lang="vi-VN" sz="2000" dirty="0" smtClean="0">
                <a:ea typeface="Times New Roman" charset="0"/>
                <a:cs typeface="Times New Roman" charset="0"/>
              </a:rPr>
              <a:t>Quản lý nguồn nhân lực thành công là trách nhiệm của mọi nhà quản lý, không chỉ riêng bộ phận nhân sự.</a:t>
            </a:r>
            <a:endParaRPr lang="en-US" sz="2000" dirty="0">
              <a:ea typeface="Times New Roman" charset="0"/>
              <a:cs typeface="Times New Roman" charset="0"/>
            </a:endParaRPr>
          </a:p>
        </p:txBody>
      </p:sp>
      <p:sp>
        <p:nvSpPr>
          <p:cNvPr id="8" name="TextBox 7"/>
          <p:cNvSpPr txBox="1"/>
          <p:nvPr/>
        </p:nvSpPr>
        <p:spPr>
          <a:xfrm>
            <a:off x="1111622" y="4463822"/>
            <a:ext cx="10434267" cy="400110"/>
          </a:xfrm>
          <a:prstGeom prst="rect">
            <a:avLst/>
          </a:prstGeom>
          <a:noFill/>
        </p:spPr>
        <p:txBody>
          <a:bodyPr wrap="none" rtlCol="0">
            <a:spAutoFit/>
          </a:bodyPr>
          <a:lstStyle/>
          <a:p>
            <a:r>
              <a:rPr lang="vi-VN" sz="2000" dirty="0" smtClean="0"/>
              <a:t>Liên tục phát triển và đào tạo nhân viên là việc rất quan trọng đối với hiệu quả của tổ chức</a:t>
            </a:r>
            <a:endParaRPr lang="en-US" sz="2000" dirty="0"/>
          </a:p>
        </p:txBody>
      </p:sp>
      <p:pic>
        <p:nvPicPr>
          <p:cNvPr id="10"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389" y="592078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8589" y="584458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3260" y="584458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077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429</TotalTime>
  <Words>1307</Words>
  <Application>Microsoft Office PowerPoint</Application>
  <PresentationFormat>Custom</PresentationFormat>
  <Paragraphs>80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Shawn David</dc:creator>
  <cp:lastModifiedBy>admin</cp:lastModifiedBy>
  <cp:revision>62</cp:revision>
  <dcterms:created xsi:type="dcterms:W3CDTF">2017-08-07T16:46:16Z</dcterms:created>
  <dcterms:modified xsi:type="dcterms:W3CDTF">2017-08-25T07:00:40Z</dcterms:modified>
</cp:coreProperties>
</file>